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  <p:sldMasterId id="2147483682" r:id="rId5"/>
    <p:sldMasterId id="214748368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y="5143500" cx="9144000"/>
  <p:notesSz cx="6858000" cy="9144000"/>
  <p:embeddedFontLst>
    <p:embeddedFont>
      <p:font typeface="Raleway"/>
      <p:regular r:id="rId34"/>
      <p:bold r:id="rId35"/>
      <p:italic r:id="rId36"/>
      <p:boldItalic r:id="rId37"/>
    </p:embeddedFont>
    <p:embeddedFont>
      <p:font typeface="League Spartan"/>
      <p:regular r:id="rId38"/>
      <p:bold r:id="rId39"/>
    </p:embeddedFont>
    <p:embeddedFont>
      <p:font typeface="Lato"/>
      <p:regular r:id="rId40"/>
      <p:bold r:id="rId41"/>
      <p:italic r:id="rId42"/>
      <p:boldItalic r:id="rId43"/>
    </p:embeddedFont>
    <p:embeddedFont>
      <p:font typeface="DM Sans"/>
      <p:bold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regular.fntdata"/><Relationship Id="rId20" Type="http://schemas.openxmlformats.org/officeDocument/2006/relationships/slide" Target="slides/slide13.xml"/><Relationship Id="rId42" Type="http://schemas.openxmlformats.org/officeDocument/2006/relationships/font" Target="fonts/Lato-italic.fntdata"/><Relationship Id="rId41" Type="http://schemas.openxmlformats.org/officeDocument/2006/relationships/font" Target="fonts/Lato-bold.fntdata"/><Relationship Id="rId22" Type="http://schemas.openxmlformats.org/officeDocument/2006/relationships/slide" Target="slides/slide15.xml"/><Relationship Id="rId44" Type="http://schemas.openxmlformats.org/officeDocument/2006/relationships/font" Target="fonts/DMSans-bold.fntdata"/><Relationship Id="rId21" Type="http://schemas.openxmlformats.org/officeDocument/2006/relationships/slide" Target="slides/slide14.xml"/><Relationship Id="rId43" Type="http://schemas.openxmlformats.org/officeDocument/2006/relationships/font" Target="fonts/Lato-boldItalic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45" Type="http://schemas.openxmlformats.org/officeDocument/2006/relationships/font" Target="fonts/DMSans-boldItalic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font" Target="fonts/Raleway-bold.fntdata"/><Relationship Id="rId12" Type="http://schemas.openxmlformats.org/officeDocument/2006/relationships/slide" Target="slides/slide5.xml"/><Relationship Id="rId34" Type="http://schemas.openxmlformats.org/officeDocument/2006/relationships/font" Target="fonts/Raleway-regular.fntdata"/><Relationship Id="rId15" Type="http://schemas.openxmlformats.org/officeDocument/2006/relationships/slide" Target="slides/slide8.xml"/><Relationship Id="rId37" Type="http://schemas.openxmlformats.org/officeDocument/2006/relationships/font" Target="fonts/Raleway-boldItalic.fntdata"/><Relationship Id="rId14" Type="http://schemas.openxmlformats.org/officeDocument/2006/relationships/slide" Target="slides/slide7.xml"/><Relationship Id="rId36" Type="http://schemas.openxmlformats.org/officeDocument/2006/relationships/font" Target="fonts/Raleway-italic.fntdata"/><Relationship Id="rId17" Type="http://schemas.openxmlformats.org/officeDocument/2006/relationships/slide" Target="slides/slide10.xml"/><Relationship Id="rId39" Type="http://schemas.openxmlformats.org/officeDocument/2006/relationships/font" Target="fonts/LeagueSpartan-bold.fntdata"/><Relationship Id="rId16" Type="http://schemas.openxmlformats.org/officeDocument/2006/relationships/slide" Target="slides/slide9.xml"/><Relationship Id="rId38" Type="http://schemas.openxmlformats.org/officeDocument/2006/relationships/font" Target="fonts/LeagueSpartan-regular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d92f28d9c6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James</a:t>
            </a:r>
            <a:endParaRPr/>
          </a:p>
        </p:txBody>
      </p:sp>
      <p:sp>
        <p:nvSpPr>
          <p:cNvPr id="234" name="Google Shape;234;g1d92f28d9c6_1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d927e67741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James</a:t>
            </a:r>
            <a:endParaRPr/>
          </a:p>
        </p:txBody>
      </p:sp>
      <p:sp>
        <p:nvSpPr>
          <p:cNvPr id="362" name="Google Shape;362;g1d927e67741_0_2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d927e67741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Steve</a:t>
            </a:r>
            <a:endParaRPr/>
          </a:p>
        </p:txBody>
      </p:sp>
      <p:sp>
        <p:nvSpPr>
          <p:cNvPr id="367" name="Google Shape;367;g1d927e67741_0_3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e65d4a4756_8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Frank</a:t>
            </a:r>
            <a:endParaRPr/>
          </a:p>
        </p:txBody>
      </p:sp>
      <p:sp>
        <p:nvSpPr>
          <p:cNvPr id="376" name="Google Shape;376;g1e65d4a4756_8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e65d4a4756_8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Frank</a:t>
            </a:r>
            <a:endParaRPr/>
          </a:p>
        </p:txBody>
      </p:sp>
      <p:sp>
        <p:nvSpPr>
          <p:cNvPr id="393" name="Google Shape;393;g1e65d4a4756_8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e65d4a4756_8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James</a:t>
            </a:r>
            <a:endParaRPr/>
          </a:p>
        </p:txBody>
      </p:sp>
      <p:sp>
        <p:nvSpPr>
          <p:cNvPr id="410" name="Google Shape;410;g1e65d4a4756_8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e65d4a4756_8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James</a:t>
            </a:r>
            <a:endParaRPr/>
          </a:p>
        </p:txBody>
      </p:sp>
      <p:sp>
        <p:nvSpPr>
          <p:cNvPr id="427" name="Google Shape;427;g1e65d4a4756_8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e65d4a4756_8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Steve</a:t>
            </a:r>
            <a:endParaRPr/>
          </a:p>
        </p:txBody>
      </p:sp>
      <p:sp>
        <p:nvSpPr>
          <p:cNvPr id="444" name="Google Shape;444;g1e65d4a4756_8_1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e65d4a4756_8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Steve</a:t>
            </a:r>
            <a:endParaRPr/>
          </a:p>
        </p:txBody>
      </p:sp>
      <p:sp>
        <p:nvSpPr>
          <p:cNvPr id="461" name="Google Shape;461;g1e65d4a4756_8_1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fc30d9165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Steve</a:t>
            </a:r>
            <a:endParaRPr/>
          </a:p>
        </p:txBody>
      </p:sp>
      <p:sp>
        <p:nvSpPr>
          <p:cNvPr id="478" name="Google Shape;478;g1fc30d91655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fc30d91655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0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 need a more efficient method of communicating with businesses and don't have time to navigate through the other features of this platform.</a:t>
            </a:r>
            <a:endParaRPr b="1" sz="10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1fc30d91655_1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d92f28d9c6_15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James</a:t>
            </a:r>
            <a:endParaRPr/>
          </a:p>
        </p:txBody>
      </p:sp>
      <p:sp>
        <p:nvSpPr>
          <p:cNvPr id="251" name="Google Shape;251;g1d92f28d9c6_15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fcf8977cd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g1fcf8977cdf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fcf8977cd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0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 need a more efficient method of communicating with businesses and don't have time to navigate through the other features of this platform.</a:t>
            </a:r>
            <a:endParaRPr b="1" sz="10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1fcf8977cdf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fcf8977c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0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 need a more efficient method of communicating with businesses and don't have time to navigate through the other features of this platform.</a:t>
            </a:r>
            <a:endParaRPr b="1" sz="10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g1fcf8977cd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fcf8977cd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Steve</a:t>
            </a:r>
            <a:endParaRPr/>
          </a:p>
        </p:txBody>
      </p:sp>
      <p:sp>
        <p:nvSpPr>
          <p:cNvPr id="533" name="Google Shape;533;g1fcf8977cdf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fb1d6a3ea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fb1d6a3ea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next steps we will take is produce a mvp and using this mvp undergo customer testing, based on this customer testing we will iterate our mvp. </a:t>
            </a:r>
            <a:r>
              <a:rPr lang="en-GB"/>
              <a:t>Finally</a:t>
            </a:r>
            <a:r>
              <a:rPr lang="en-GB"/>
              <a:t>, we will transform the portal to our </a:t>
            </a:r>
            <a:r>
              <a:rPr lang="en-GB"/>
              <a:t>new</a:t>
            </a:r>
            <a:r>
              <a:rPr lang="en-GB"/>
              <a:t> product and then release surveys for ongoing support on the portal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d92f28d9c6_1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Steve</a:t>
            </a:r>
            <a:endParaRPr/>
          </a:p>
        </p:txBody>
      </p:sp>
      <p:sp>
        <p:nvSpPr>
          <p:cNvPr id="546" name="Google Shape;546;g1d92f28d9c6_10_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d927e67741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Steve</a:t>
            </a:r>
            <a:endParaRPr/>
          </a:p>
        </p:txBody>
      </p:sp>
      <p:sp>
        <p:nvSpPr>
          <p:cNvPr id="556" name="Google Shape;556;g1d927e67741_0_4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d93b9f0ff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James</a:t>
            </a:r>
            <a:endParaRPr/>
          </a:p>
        </p:txBody>
      </p:sp>
      <p:sp>
        <p:nvSpPr>
          <p:cNvPr id="288" name="Google Shape;288;g1d93b9f0ff7_1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d92f28d9c6_1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James</a:t>
            </a:r>
            <a:endParaRPr/>
          </a:p>
        </p:txBody>
      </p:sp>
      <p:sp>
        <p:nvSpPr>
          <p:cNvPr id="297" name="Google Shape;297;g1d92f28d9c6_10_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d927e67741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James</a:t>
            </a:r>
            <a:endParaRPr/>
          </a:p>
        </p:txBody>
      </p:sp>
      <p:sp>
        <p:nvSpPr>
          <p:cNvPr id="315" name="Google Shape;315;g1d927e67741_0_2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d927e67741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James</a:t>
            </a:r>
            <a:endParaRPr/>
          </a:p>
        </p:txBody>
      </p:sp>
      <p:sp>
        <p:nvSpPr>
          <p:cNvPr id="324" name="Google Shape;324;g1d927e67741_0_1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d927e67741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James</a:t>
            </a:r>
            <a:endParaRPr/>
          </a:p>
        </p:txBody>
      </p:sp>
      <p:sp>
        <p:nvSpPr>
          <p:cNvPr id="340" name="Google Shape;340;g1d927e67741_0_2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d927e67741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Steve</a:t>
            </a:r>
            <a:endParaRPr/>
          </a:p>
        </p:txBody>
      </p:sp>
      <p:sp>
        <p:nvSpPr>
          <p:cNvPr id="349" name="Google Shape;349;g1d927e67741_0_2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d927e67741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James</a:t>
            </a:r>
            <a:endParaRPr/>
          </a:p>
        </p:txBody>
      </p:sp>
      <p:sp>
        <p:nvSpPr>
          <p:cNvPr id="355" name="Google Shape;355;g1d927e67741_0_2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01" name="Google Shape;101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2" name="Google Shape;102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3" name="Google Shape;103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113" name="Google Shape;113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114" name="Google Shape;114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6" name="Google Shape;116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122" name="Google Shape;122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123" name="Google Shape;123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5" name="Google Shape;125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8" name="Google Shape;128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9" name="Google Shape;129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0" name="Google Shape;130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34" name="Google Shape;134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35" name="Google Shape;135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6" name="Google Shape;136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7" name="Google Shape;137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0" name="Google Shape;140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42" name="Google Shape;142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3" name="Google Shape;143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4" name="Google Shape;144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7" name="Google Shape;147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48" name="Google Shape;148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9" name="Google Shape;149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50" name="Google Shape;150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53" name="Google Shape;153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54" name="Google Shape;154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65" name="Google Shape;165;p2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66" name="Google Shape;166;p2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69" name="Google Shape;169;p27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0" name="Google Shape;170;p2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71" name="Google Shape;171;p2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72" name="Google Shape;172;p2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76" name="Google Shape;176;p2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77" name="Google Shape;177;p2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78" name="Google Shape;178;p2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2" name="Google Shape;182;p2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83" name="Google Shape;183;p2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87" name="Google Shape;187;p30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188" name="Google Shape;188;p30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189" name="Google Shape;189;p3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90" name="Google Shape;190;p3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91" name="Google Shape;191;p3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195" name="Google Shape;195;p31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196" name="Google Shape;196;p31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197" name="Google Shape;197;p31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198" name="Google Shape;198;p3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99" name="Google Shape;199;p3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00" name="Google Shape;200;p3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03" name="Google Shape;203;p3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04" name="Google Shape;204;p3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05" name="Google Shape;205;p3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08" name="Google Shape;208;p33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209" name="Google Shape;209;p33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210" name="Google Shape;210;p3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11" name="Google Shape;211;p3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12" name="Google Shape;212;p3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15" name="Google Shape;215;p34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4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217" name="Google Shape;217;p3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18" name="Google Shape;218;p3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19" name="Google Shape;219;p3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22" name="Google Shape;222;p35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223" name="Google Shape;223;p3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24" name="Google Shape;224;p3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25" name="Google Shape;225;p3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28" name="Google Shape;228;p36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229" name="Google Shape;229;p3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30" name="Google Shape;230;p3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31" name="Google Shape;231;p3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200">
        <p:push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mc:AlternateContent>
    <mc:Choice Requires="p14">
      <p:transition p14:dur="200">
        <p:push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mc:AlternateContent>
    <mc:Choice Requires="p14">
      <p:transition p14:dur="200">
        <p:push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7.png"/><Relationship Id="rId7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1.png"/><Relationship Id="rId7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6.png"/><Relationship Id="rId7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21.png"/><Relationship Id="rId7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vyond.com/resources/what-is-a-storyboard-and-why-do-you-need-one/" TargetMode="External"/><Relationship Id="rId4" Type="http://schemas.openxmlformats.org/officeDocument/2006/relationships/hyperlink" Target="https://www.startupvictoria.com.au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/>
          <p:nvPr/>
        </p:nvSpPr>
        <p:spPr>
          <a:xfrm>
            <a:off x="242778" y="227304"/>
            <a:ext cx="8658300" cy="4689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7"/>
          <p:cNvSpPr txBox="1"/>
          <p:nvPr/>
        </p:nvSpPr>
        <p:spPr>
          <a:xfrm>
            <a:off x="514350" y="666286"/>
            <a:ext cx="81153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300">
                <a:latin typeface="League Spartan"/>
                <a:ea typeface="League Spartan"/>
                <a:cs typeface="League Spartan"/>
                <a:sym typeface="League Spartan"/>
              </a:rPr>
              <a:t>Startup Victoria</a:t>
            </a:r>
            <a:endParaRPr sz="700"/>
          </a:p>
        </p:txBody>
      </p:sp>
      <p:sp>
        <p:nvSpPr>
          <p:cNvPr id="238" name="Google Shape;238;p37"/>
          <p:cNvSpPr txBox="1"/>
          <p:nvPr/>
        </p:nvSpPr>
        <p:spPr>
          <a:xfrm>
            <a:off x="2409652" y="1655810"/>
            <a:ext cx="4324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League Spartan"/>
                <a:ea typeface="League Spartan"/>
                <a:cs typeface="League Spartan"/>
                <a:sym typeface="League Spartan"/>
              </a:rPr>
              <a:t>Monash Innovation </a:t>
            </a:r>
            <a:r>
              <a:rPr lang="en-GB" sz="1300">
                <a:latin typeface="League Spartan"/>
                <a:ea typeface="League Spartan"/>
                <a:cs typeface="League Spartan"/>
                <a:sym typeface="League Spartan"/>
              </a:rPr>
              <a:t>Guarantee</a:t>
            </a:r>
            <a:r>
              <a:rPr lang="en-GB" sz="1300">
                <a:latin typeface="League Spartan"/>
                <a:ea typeface="League Spartan"/>
                <a:cs typeface="League Spartan"/>
                <a:sym typeface="League Spartan"/>
              </a:rPr>
              <a:t> 2023</a:t>
            </a:r>
            <a:endParaRPr sz="13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39" name="Google Shape;239;p37"/>
          <p:cNvSpPr txBox="1"/>
          <p:nvPr/>
        </p:nvSpPr>
        <p:spPr>
          <a:xfrm>
            <a:off x="6469109" y="4488815"/>
            <a:ext cx="21606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eague Spartan"/>
                <a:ea typeface="League Spartan"/>
                <a:cs typeface="League Spartan"/>
                <a:sym typeface="League Spartan"/>
              </a:rPr>
              <a:t>Melbourne</a:t>
            </a:r>
            <a:r>
              <a:rPr i="0" lang="en-GB" sz="900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, </a:t>
            </a:r>
            <a:r>
              <a:rPr lang="en-GB" sz="900">
                <a:latin typeface="League Spartan"/>
                <a:ea typeface="League Spartan"/>
                <a:cs typeface="League Spartan"/>
                <a:sym typeface="League Spartan"/>
              </a:rPr>
              <a:t>VIC</a:t>
            </a:r>
            <a:endParaRPr sz="7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40" name="Google Shape;240;p37"/>
          <p:cNvSpPr txBox="1"/>
          <p:nvPr/>
        </p:nvSpPr>
        <p:spPr>
          <a:xfrm>
            <a:off x="6469109" y="4309110"/>
            <a:ext cx="21606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eague Spartan"/>
                <a:ea typeface="League Spartan"/>
                <a:cs typeface="League Spartan"/>
                <a:sym typeface="League Spartan"/>
              </a:rPr>
              <a:t>#MIG23</a:t>
            </a:r>
            <a:endParaRPr sz="7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41" name="Google Shape;241;p37"/>
          <p:cNvSpPr/>
          <p:nvPr/>
        </p:nvSpPr>
        <p:spPr>
          <a:xfrm>
            <a:off x="4278108" y="1514011"/>
            <a:ext cx="587700" cy="68700"/>
          </a:xfrm>
          <a:prstGeom prst="rect">
            <a:avLst/>
          </a:prstGeom>
          <a:solidFill>
            <a:srgbClr val="5271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88888"/>
              </a:solidFill>
            </a:endParaRPr>
          </a:p>
        </p:txBody>
      </p:sp>
      <p:sp>
        <p:nvSpPr>
          <p:cNvPr id="242" name="Google Shape;242;p37"/>
          <p:cNvSpPr txBox="1"/>
          <p:nvPr/>
        </p:nvSpPr>
        <p:spPr>
          <a:xfrm>
            <a:off x="514300" y="4073035"/>
            <a:ext cx="21606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eague Spartan"/>
                <a:ea typeface="League Spartan"/>
                <a:cs typeface="League Spartan"/>
                <a:sym typeface="League Spartan"/>
              </a:rPr>
              <a:t>Frank Van</a:t>
            </a:r>
            <a:endParaRPr sz="700"/>
          </a:p>
        </p:txBody>
      </p:sp>
      <p:sp>
        <p:nvSpPr>
          <p:cNvPr id="243" name="Google Shape;243;p37"/>
          <p:cNvSpPr txBox="1"/>
          <p:nvPr/>
        </p:nvSpPr>
        <p:spPr>
          <a:xfrm>
            <a:off x="514300" y="4211623"/>
            <a:ext cx="21606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eague Spartan"/>
                <a:ea typeface="League Spartan"/>
                <a:cs typeface="League Spartan"/>
                <a:sym typeface="League Spartan"/>
              </a:rPr>
              <a:t>Hylie Tan </a:t>
            </a:r>
            <a:endParaRPr sz="700"/>
          </a:p>
        </p:txBody>
      </p:sp>
      <p:sp>
        <p:nvSpPr>
          <p:cNvPr id="244" name="Google Shape;244;p37"/>
          <p:cNvSpPr txBox="1"/>
          <p:nvPr/>
        </p:nvSpPr>
        <p:spPr>
          <a:xfrm>
            <a:off x="514300" y="4350235"/>
            <a:ext cx="21606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eague Spartan"/>
                <a:ea typeface="League Spartan"/>
                <a:cs typeface="League Spartan"/>
                <a:sym typeface="League Spartan"/>
              </a:rPr>
              <a:t>James Chilcott</a:t>
            </a:r>
            <a:endParaRPr sz="700"/>
          </a:p>
        </p:txBody>
      </p:sp>
      <p:sp>
        <p:nvSpPr>
          <p:cNvPr id="245" name="Google Shape;245;p37"/>
          <p:cNvSpPr txBox="1"/>
          <p:nvPr/>
        </p:nvSpPr>
        <p:spPr>
          <a:xfrm>
            <a:off x="514300" y="4488835"/>
            <a:ext cx="21606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eague Spartan"/>
                <a:ea typeface="League Spartan"/>
                <a:cs typeface="League Spartan"/>
                <a:sym typeface="League Spartan"/>
              </a:rPr>
              <a:t>Kevin Xie</a:t>
            </a:r>
            <a:endParaRPr sz="700"/>
          </a:p>
        </p:txBody>
      </p:sp>
      <p:sp>
        <p:nvSpPr>
          <p:cNvPr id="246" name="Google Shape;246;p37"/>
          <p:cNvSpPr txBox="1"/>
          <p:nvPr/>
        </p:nvSpPr>
        <p:spPr>
          <a:xfrm>
            <a:off x="514300" y="4627435"/>
            <a:ext cx="21606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eague Spartan"/>
                <a:ea typeface="League Spartan"/>
                <a:cs typeface="League Spartan"/>
                <a:sym typeface="League Spartan"/>
              </a:rPr>
              <a:t>Steve Huynh</a:t>
            </a:r>
            <a:endParaRPr sz="700"/>
          </a:p>
        </p:txBody>
      </p:sp>
      <p:pic>
        <p:nvPicPr>
          <p:cNvPr id="247" name="Google Shape;24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3694" y="2217443"/>
            <a:ext cx="4276456" cy="2615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5825" y="2331350"/>
            <a:ext cx="3432350" cy="215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800" y="152400"/>
            <a:ext cx="669041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7"/>
          <p:cNvSpPr txBox="1"/>
          <p:nvPr/>
        </p:nvSpPr>
        <p:spPr>
          <a:xfrm>
            <a:off x="2480850" y="2314575"/>
            <a:ext cx="5515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900">
                <a:latin typeface="DM Sans"/>
                <a:ea typeface="DM Sans"/>
                <a:cs typeface="DM Sans"/>
                <a:sym typeface="DM Sans"/>
              </a:rPr>
              <a:t>The Solution.</a:t>
            </a:r>
            <a:endParaRPr sz="300"/>
          </a:p>
        </p:txBody>
      </p:sp>
      <p:sp>
        <p:nvSpPr>
          <p:cNvPr id="370" name="Google Shape;370;p47"/>
          <p:cNvSpPr txBox="1"/>
          <p:nvPr/>
        </p:nvSpPr>
        <p:spPr>
          <a:xfrm>
            <a:off x="5582014" y="1452110"/>
            <a:ext cx="1347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Are you ready?</a:t>
            </a:r>
            <a:endParaRPr sz="700"/>
          </a:p>
        </p:txBody>
      </p:sp>
      <p:sp>
        <p:nvSpPr>
          <p:cNvPr id="371" name="Google Shape;371;p47"/>
          <p:cNvSpPr txBox="1"/>
          <p:nvPr/>
        </p:nvSpPr>
        <p:spPr>
          <a:xfrm>
            <a:off x="514350" y="490538"/>
            <a:ext cx="196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DM Sans"/>
                <a:ea typeface="DM Sans"/>
                <a:cs typeface="DM Sans"/>
                <a:sym typeface="DM Sans"/>
              </a:rPr>
              <a:t>Startup Victoria</a:t>
            </a:r>
            <a:endParaRPr sz="700"/>
          </a:p>
        </p:txBody>
      </p:sp>
      <p:sp>
        <p:nvSpPr>
          <p:cNvPr id="372" name="Google Shape;372;p47"/>
          <p:cNvSpPr/>
          <p:nvPr/>
        </p:nvSpPr>
        <p:spPr>
          <a:xfrm>
            <a:off x="2605500" y="819400"/>
            <a:ext cx="1347000" cy="916200"/>
          </a:xfrm>
          <a:prstGeom prst="wedgeEllipseCallout">
            <a:avLst>
              <a:gd fmla="val -138623" name="adj1"/>
              <a:gd fmla="val 67453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Wow, I am excited!</a:t>
            </a:r>
            <a:endParaRPr>
              <a:solidFill>
                <a:schemeClr val="lt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373" name="Google Shape;37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968" y="1636895"/>
            <a:ext cx="1347000" cy="2939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8"/>
          <p:cNvSpPr/>
          <p:nvPr/>
        </p:nvSpPr>
        <p:spPr>
          <a:xfrm>
            <a:off x="395253" y="298479"/>
            <a:ext cx="8658300" cy="4689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9" name="Google Shape;379;p48"/>
          <p:cNvGrpSpPr/>
          <p:nvPr/>
        </p:nvGrpSpPr>
        <p:grpSpPr>
          <a:xfrm>
            <a:off x="514350" y="4453795"/>
            <a:ext cx="134027" cy="175355"/>
            <a:chOff x="0" y="0"/>
            <a:chExt cx="357406" cy="467614"/>
          </a:xfrm>
        </p:grpSpPr>
        <p:pic>
          <p:nvPicPr>
            <p:cNvPr id="380" name="Google Shape;380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5400000">
              <a:off x="40597" y="150806"/>
              <a:ext cx="467614" cy="166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" name="Google Shape;381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5400000">
              <a:off x="-150806" y="150806"/>
              <a:ext cx="467614" cy="16600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2" name="Google Shape;382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350" y="1427475"/>
            <a:ext cx="4350876" cy="2661301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8"/>
          <p:cNvSpPr txBox="1"/>
          <p:nvPr/>
        </p:nvSpPr>
        <p:spPr>
          <a:xfrm>
            <a:off x="114075" y="224425"/>
            <a:ext cx="48525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3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Profile</a:t>
            </a:r>
            <a:endParaRPr sz="4300">
              <a:solidFill>
                <a:schemeClr val="dk1"/>
              </a:solidFill>
            </a:endParaRPr>
          </a:p>
        </p:txBody>
      </p:sp>
      <p:pic>
        <p:nvPicPr>
          <p:cNvPr id="384" name="Google Shape;384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73200" y="421775"/>
            <a:ext cx="3237549" cy="444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7525" y="1521975"/>
            <a:ext cx="3492426" cy="22241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86" name="Google Shape;386;p48"/>
          <p:cNvSpPr txBox="1"/>
          <p:nvPr/>
        </p:nvSpPr>
        <p:spPr>
          <a:xfrm>
            <a:off x="1541925" y="1071025"/>
            <a:ext cx="19968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League Spartan"/>
                <a:ea typeface="League Spartan"/>
                <a:cs typeface="League Spartan"/>
                <a:sym typeface="League Spartan"/>
              </a:rPr>
              <a:t>Startup Victoria </a:t>
            </a:r>
            <a:endParaRPr sz="15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87" name="Google Shape;387;p48"/>
          <p:cNvSpPr txBox="1"/>
          <p:nvPr/>
        </p:nvSpPr>
        <p:spPr>
          <a:xfrm>
            <a:off x="5893563" y="118075"/>
            <a:ext cx="19968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League Spartan"/>
                <a:ea typeface="League Spartan"/>
                <a:cs typeface="League Spartan"/>
                <a:sym typeface="League Spartan"/>
              </a:rPr>
              <a:t>Our Prototype</a:t>
            </a:r>
            <a:endParaRPr sz="15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88" name="Google Shape;388;p48"/>
          <p:cNvSpPr txBox="1"/>
          <p:nvPr/>
        </p:nvSpPr>
        <p:spPr>
          <a:xfrm>
            <a:off x="877900" y="4425975"/>
            <a:ext cx="24282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eague Spartan"/>
                <a:ea typeface="League Spartan"/>
                <a:cs typeface="League Spartan"/>
                <a:sym typeface="League Spartan"/>
              </a:rPr>
              <a:t>Before: Manual profile inputs </a:t>
            </a:r>
            <a:endParaRPr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eague Spartan"/>
                <a:ea typeface="League Spartan"/>
                <a:cs typeface="League Spartan"/>
                <a:sym typeface="League Spartan"/>
              </a:rPr>
              <a:t>of info, lacks personality</a:t>
            </a:r>
            <a:endParaRPr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89" name="Google Shape;389;p48"/>
          <p:cNvSpPr txBox="1"/>
          <p:nvPr/>
        </p:nvSpPr>
        <p:spPr>
          <a:xfrm>
            <a:off x="2978825" y="4445225"/>
            <a:ext cx="23172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eague Spartan"/>
                <a:ea typeface="League Spartan"/>
                <a:cs typeface="League Spartan"/>
                <a:sym typeface="League Spartan"/>
              </a:rPr>
              <a:t>After: Personalised, </a:t>
            </a:r>
            <a:endParaRPr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eague Spartan"/>
                <a:ea typeface="League Spartan"/>
                <a:cs typeface="League Spartan"/>
                <a:sym typeface="League Spartan"/>
              </a:rPr>
              <a:t>point system</a:t>
            </a:r>
            <a:endParaRPr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390" name="Google Shape;390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1789" y="615063"/>
            <a:ext cx="2879975" cy="403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9"/>
          <p:cNvSpPr/>
          <p:nvPr/>
        </p:nvSpPr>
        <p:spPr>
          <a:xfrm>
            <a:off x="395250" y="118075"/>
            <a:ext cx="8658300" cy="4869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6" name="Google Shape;396;p49"/>
          <p:cNvGrpSpPr/>
          <p:nvPr/>
        </p:nvGrpSpPr>
        <p:grpSpPr>
          <a:xfrm>
            <a:off x="514350" y="4453795"/>
            <a:ext cx="134027" cy="175355"/>
            <a:chOff x="0" y="0"/>
            <a:chExt cx="357406" cy="467614"/>
          </a:xfrm>
        </p:grpSpPr>
        <p:pic>
          <p:nvPicPr>
            <p:cNvPr id="397" name="Google Shape;397;p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5400000">
              <a:off x="40597" y="150806"/>
              <a:ext cx="467614" cy="166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" name="Google Shape;398;p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5400000">
              <a:off x="-150806" y="150806"/>
              <a:ext cx="467614" cy="16600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9" name="Google Shape;399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350" y="1427475"/>
            <a:ext cx="4350876" cy="2661301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9"/>
          <p:cNvSpPr txBox="1"/>
          <p:nvPr/>
        </p:nvSpPr>
        <p:spPr>
          <a:xfrm>
            <a:off x="114075" y="224425"/>
            <a:ext cx="48525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3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Home</a:t>
            </a:r>
            <a:r>
              <a:rPr lang="en-GB" sz="43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Page</a:t>
            </a:r>
            <a:endParaRPr sz="4300">
              <a:solidFill>
                <a:schemeClr val="dk1"/>
              </a:solidFill>
            </a:endParaRPr>
          </a:p>
        </p:txBody>
      </p:sp>
      <p:pic>
        <p:nvPicPr>
          <p:cNvPr id="401" name="Google Shape;401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73188" y="421788"/>
            <a:ext cx="3237549" cy="444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9"/>
          <p:cNvPicPr preferRelativeResize="0"/>
          <p:nvPr/>
        </p:nvPicPr>
        <p:blipFill rotWithShape="1">
          <a:blip r:embed="rId6">
            <a:alphaModFix/>
          </a:blip>
          <a:srcRect b="0" l="6277" r="4556" t="0"/>
          <a:stretch/>
        </p:blipFill>
        <p:spPr>
          <a:xfrm>
            <a:off x="941925" y="1519350"/>
            <a:ext cx="3481477" cy="224727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9"/>
          <p:cNvSpPr txBox="1"/>
          <p:nvPr/>
        </p:nvSpPr>
        <p:spPr>
          <a:xfrm>
            <a:off x="1541925" y="1071025"/>
            <a:ext cx="19968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League Spartan"/>
                <a:ea typeface="League Spartan"/>
                <a:cs typeface="League Spartan"/>
                <a:sym typeface="League Spartan"/>
              </a:rPr>
              <a:t>Startup Victoria </a:t>
            </a:r>
            <a:endParaRPr sz="15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404" name="Google Shape;404;p49"/>
          <p:cNvSpPr txBox="1"/>
          <p:nvPr/>
        </p:nvSpPr>
        <p:spPr>
          <a:xfrm>
            <a:off x="5893563" y="118075"/>
            <a:ext cx="19968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League Spartan"/>
                <a:ea typeface="League Spartan"/>
                <a:cs typeface="League Spartan"/>
                <a:sym typeface="League Spartan"/>
              </a:rPr>
              <a:t>Our Prototype</a:t>
            </a:r>
            <a:endParaRPr sz="15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405" name="Google Shape;405;p49"/>
          <p:cNvSpPr txBox="1"/>
          <p:nvPr/>
        </p:nvSpPr>
        <p:spPr>
          <a:xfrm>
            <a:off x="605750" y="4433275"/>
            <a:ext cx="1996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League Spartan"/>
                <a:ea typeface="League Spartan"/>
                <a:cs typeface="League Spartan"/>
                <a:sym typeface="League Spartan"/>
              </a:rPr>
              <a:t>Before: Clumped info, </a:t>
            </a:r>
            <a:endParaRPr sz="1500"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League Spartan"/>
                <a:ea typeface="League Spartan"/>
                <a:cs typeface="League Spartan"/>
                <a:sym typeface="League Spartan"/>
              </a:rPr>
              <a:t>lacks options</a:t>
            </a:r>
            <a:endParaRPr sz="15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406" name="Google Shape;406;p49"/>
          <p:cNvSpPr txBox="1"/>
          <p:nvPr/>
        </p:nvSpPr>
        <p:spPr>
          <a:xfrm>
            <a:off x="2826425" y="4445225"/>
            <a:ext cx="2317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League Spartan"/>
                <a:ea typeface="League Spartan"/>
                <a:cs typeface="League Spartan"/>
                <a:sym typeface="League Spartan"/>
              </a:rPr>
              <a:t>After</a:t>
            </a:r>
            <a:r>
              <a:rPr lang="en-GB" sz="1500">
                <a:latin typeface="League Spartan"/>
                <a:ea typeface="League Spartan"/>
                <a:cs typeface="League Spartan"/>
                <a:sym typeface="League Spartan"/>
              </a:rPr>
              <a:t>: Tabs streamline experience, more interaction</a:t>
            </a:r>
            <a:endParaRPr sz="15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407" name="Google Shape;407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3125" y="629500"/>
            <a:ext cx="2873574" cy="402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0"/>
          <p:cNvSpPr/>
          <p:nvPr/>
        </p:nvSpPr>
        <p:spPr>
          <a:xfrm>
            <a:off x="395253" y="298479"/>
            <a:ext cx="8658300" cy="4689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50"/>
          <p:cNvGrpSpPr/>
          <p:nvPr/>
        </p:nvGrpSpPr>
        <p:grpSpPr>
          <a:xfrm>
            <a:off x="514350" y="4453795"/>
            <a:ext cx="134027" cy="175355"/>
            <a:chOff x="0" y="0"/>
            <a:chExt cx="357406" cy="467614"/>
          </a:xfrm>
        </p:grpSpPr>
        <p:pic>
          <p:nvPicPr>
            <p:cNvPr id="414" name="Google Shape;414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5400000">
              <a:off x="40597" y="150806"/>
              <a:ext cx="467614" cy="166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5" name="Google Shape;415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5400000">
              <a:off x="-150806" y="150806"/>
              <a:ext cx="467614" cy="16600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6" name="Google Shape;416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350" y="1427475"/>
            <a:ext cx="4350876" cy="2661301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0"/>
          <p:cNvSpPr txBox="1"/>
          <p:nvPr/>
        </p:nvSpPr>
        <p:spPr>
          <a:xfrm>
            <a:off x="114075" y="224425"/>
            <a:ext cx="48525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3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Events</a:t>
            </a:r>
            <a:endParaRPr sz="4300">
              <a:solidFill>
                <a:schemeClr val="dk1"/>
              </a:solidFill>
            </a:endParaRPr>
          </a:p>
        </p:txBody>
      </p:sp>
      <p:pic>
        <p:nvPicPr>
          <p:cNvPr id="418" name="Google Shape;418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73188" y="421788"/>
            <a:ext cx="3237549" cy="4442376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0"/>
          <p:cNvSpPr txBox="1"/>
          <p:nvPr/>
        </p:nvSpPr>
        <p:spPr>
          <a:xfrm>
            <a:off x="1541925" y="1071025"/>
            <a:ext cx="19968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League Spartan"/>
                <a:ea typeface="League Spartan"/>
                <a:cs typeface="League Spartan"/>
                <a:sym typeface="League Spartan"/>
              </a:rPr>
              <a:t>Startup Victoria </a:t>
            </a:r>
            <a:endParaRPr sz="15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420" name="Google Shape;420;p50"/>
          <p:cNvSpPr txBox="1"/>
          <p:nvPr/>
        </p:nvSpPr>
        <p:spPr>
          <a:xfrm>
            <a:off x="5893563" y="118075"/>
            <a:ext cx="19968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League Spartan"/>
                <a:ea typeface="League Spartan"/>
                <a:cs typeface="League Spartan"/>
                <a:sym typeface="League Spartan"/>
              </a:rPr>
              <a:t>Our Prototype</a:t>
            </a:r>
            <a:endParaRPr sz="15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421" name="Google Shape;421;p50"/>
          <p:cNvPicPr preferRelativeResize="0"/>
          <p:nvPr/>
        </p:nvPicPr>
        <p:blipFill rotWithShape="1">
          <a:blip r:embed="rId6">
            <a:alphaModFix/>
          </a:blip>
          <a:srcRect b="0" l="0" r="4397" t="0"/>
          <a:stretch/>
        </p:blipFill>
        <p:spPr>
          <a:xfrm>
            <a:off x="930575" y="1534525"/>
            <a:ext cx="3499376" cy="2171849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50"/>
          <p:cNvSpPr txBox="1"/>
          <p:nvPr/>
        </p:nvSpPr>
        <p:spPr>
          <a:xfrm>
            <a:off x="395250" y="4433375"/>
            <a:ext cx="278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League Spartan"/>
                <a:ea typeface="League Spartan"/>
                <a:cs typeface="League Spartan"/>
                <a:sym typeface="League Spartan"/>
              </a:rPr>
              <a:t>Before: Repetitive, </a:t>
            </a:r>
            <a:endParaRPr sz="1500"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League Spartan"/>
                <a:ea typeface="League Spartan"/>
                <a:cs typeface="League Spartan"/>
                <a:sym typeface="League Spartan"/>
              </a:rPr>
              <a:t>no member incentive</a:t>
            </a:r>
            <a:endParaRPr sz="15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423" name="Google Shape;423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52075" y="586925"/>
            <a:ext cx="2862374" cy="4066648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0"/>
          <p:cNvSpPr txBox="1"/>
          <p:nvPr/>
        </p:nvSpPr>
        <p:spPr>
          <a:xfrm>
            <a:off x="3134875" y="4445225"/>
            <a:ext cx="2317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League Spartan"/>
                <a:ea typeface="League Spartan"/>
                <a:cs typeface="League Spartan"/>
                <a:sym typeface="League Spartan"/>
              </a:rPr>
              <a:t>After: Vibrance, </a:t>
            </a:r>
            <a:endParaRPr sz="1500"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League Spartan"/>
                <a:ea typeface="League Spartan"/>
                <a:cs typeface="League Spartan"/>
                <a:sym typeface="League Spartan"/>
              </a:rPr>
              <a:t>locking - filters events</a:t>
            </a:r>
            <a:endParaRPr sz="15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1"/>
          <p:cNvSpPr/>
          <p:nvPr/>
        </p:nvSpPr>
        <p:spPr>
          <a:xfrm>
            <a:off x="395253" y="298479"/>
            <a:ext cx="8658300" cy="4689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0" name="Google Shape;430;p51"/>
          <p:cNvGrpSpPr/>
          <p:nvPr/>
        </p:nvGrpSpPr>
        <p:grpSpPr>
          <a:xfrm>
            <a:off x="514350" y="4453795"/>
            <a:ext cx="134027" cy="175355"/>
            <a:chOff x="0" y="0"/>
            <a:chExt cx="357406" cy="467614"/>
          </a:xfrm>
        </p:grpSpPr>
        <p:pic>
          <p:nvPicPr>
            <p:cNvPr id="431" name="Google Shape;431;p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5400000">
              <a:off x="40597" y="150806"/>
              <a:ext cx="467614" cy="166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5400000">
              <a:off x="-150806" y="150806"/>
              <a:ext cx="467614" cy="16600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3" name="Google Shape;433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350" y="1427475"/>
            <a:ext cx="4350876" cy="2661301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1"/>
          <p:cNvSpPr txBox="1"/>
          <p:nvPr/>
        </p:nvSpPr>
        <p:spPr>
          <a:xfrm>
            <a:off x="114075" y="224425"/>
            <a:ext cx="48525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3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Membership</a:t>
            </a:r>
            <a:endParaRPr sz="4300">
              <a:solidFill>
                <a:schemeClr val="dk1"/>
              </a:solidFill>
            </a:endParaRPr>
          </a:p>
        </p:txBody>
      </p:sp>
      <p:pic>
        <p:nvPicPr>
          <p:cNvPr id="435" name="Google Shape;435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73200" y="440838"/>
            <a:ext cx="3237549" cy="4442376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1"/>
          <p:cNvSpPr txBox="1"/>
          <p:nvPr/>
        </p:nvSpPr>
        <p:spPr>
          <a:xfrm>
            <a:off x="1541925" y="1071025"/>
            <a:ext cx="19968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League Spartan"/>
                <a:ea typeface="League Spartan"/>
                <a:cs typeface="League Spartan"/>
                <a:sym typeface="League Spartan"/>
              </a:rPr>
              <a:t>Startup Victoria </a:t>
            </a:r>
            <a:endParaRPr sz="15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437" name="Google Shape;437;p51"/>
          <p:cNvSpPr txBox="1"/>
          <p:nvPr/>
        </p:nvSpPr>
        <p:spPr>
          <a:xfrm>
            <a:off x="5893563" y="118075"/>
            <a:ext cx="19968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League Spartan"/>
                <a:ea typeface="League Spartan"/>
                <a:cs typeface="League Spartan"/>
                <a:sym typeface="League Spartan"/>
              </a:rPr>
              <a:t>Our Prototype</a:t>
            </a:r>
            <a:endParaRPr sz="15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438" name="Google Shape;438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1000" y="1540875"/>
            <a:ext cx="3488951" cy="2176974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1"/>
          <p:cNvSpPr txBox="1"/>
          <p:nvPr/>
        </p:nvSpPr>
        <p:spPr>
          <a:xfrm>
            <a:off x="877900" y="4425975"/>
            <a:ext cx="1996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League Spartan"/>
                <a:ea typeface="League Spartan"/>
                <a:cs typeface="League Spartan"/>
                <a:sym typeface="League Spartan"/>
              </a:rPr>
              <a:t>Before: Lacks incentive to join, no call to action</a:t>
            </a:r>
            <a:endParaRPr sz="15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440" name="Google Shape;440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41242" y="630025"/>
            <a:ext cx="2901481" cy="4064023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1"/>
          <p:cNvSpPr txBox="1"/>
          <p:nvPr/>
        </p:nvSpPr>
        <p:spPr>
          <a:xfrm>
            <a:off x="2915350" y="4445225"/>
            <a:ext cx="2317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League Spartan"/>
                <a:ea typeface="League Spartan"/>
                <a:cs typeface="League Spartan"/>
                <a:sym typeface="League Spartan"/>
              </a:rPr>
              <a:t>After: Call to action, </a:t>
            </a:r>
            <a:endParaRPr sz="1500"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League Spartan"/>
                <a:ea typeface="League Spartan"/>
                <a:cs typeface="League Spartan"/>
                <a:sym typeface="League Spartan"/>
              </a:rPr>
              <a:t>video explanation</a:t>
            </a:r>
            <a:endParaRPr sz="15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2"/>
          <p:cNvSpPr/>
          <p:nvPr/>
        </p:nvSpPr>
        <p:spPr>
          <a:xfrm>
            <a:off x="395253" y="298492"/>
            <a:ext cx="8658300" cy="4689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7" name="Google Shape;447;p52"/>
          <p:cNvGrpSpPr/>
          <p:nvPr/>
        </p:nvGrpSpPr>
        <p:grpSpPr>
          <a:xfrm>
            <a:off x="514350" y="4453795"/>
            <a:ext cx="134027" cy="175355"/>
            <a:chOff x="0" y="0"/>
            <a:chExt cx="357406" cy="467614"/>
          </a:xfrm>
        </p:grpSpPr>
        <p:pic>
          <p:nvPicPr>
            <p:cNvPr id="448" name="Google Shape;448;p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5400000">
              <a:off x="40597" y="150806"/>
              <a:ext cx="467614" cy="166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9" name="Google Shape;449;p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5400000">
              <a:off x="-150806" y="150806"/>
              <a:ext cx="467614" cy="16600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0" name="Google Shape;450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350" y="1427475"/>
            <a:ext cx="4350876" cy="2661301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2"/>
          <p:cNvSpPr txBox="1"/>
          <p:nvPr/>
        </p:nvSpPr>
        <p:spPr>
          <a:xfrm>
            <a:off x="114075" y="224425"/>
            <a:ext cx="48525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3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Support</a:t>
            </a:r>
            <a:endParaRPr sz="4300">
              <a:solidFill>
                <a:schemeClr val="dk1"/>
              </a:solidFill>
            </a:endParaRPr>
          </a:p>
        </p:txBody>
      </p:sp>
      <p:pic>
        <p:nvPicPr>
          <p:cNvPr id="452" name="Google Shape;452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73188" y="421788"/>
            <a:ext cx="3237549" cy="4442376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2"/>
          <p:cNvSpPr txBox="1"/>
          <p:nvPr/>
        </p:nvSpPr>
        <p:spPr>
          <a:xfrm>
            <a:off x="1541925" y="1071025"/>
            <a:ext cx="19968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League Spartan"/>
                <a:ea typeface="League Spartan"/>
                <a:cs typeface="League Spartan"/>
                <a:sym typeface="League Spartan"/>
              </a:rPr>
              <a:t>Startup Victoria </a:t>
            </a:r>
            <a:endParaRPr sz="15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454" name="Google Shape;454;p52"/>
          <p:cNvSpPr txBox="1"/>
          <p:nvPr/>
        </p:nvSpPr>
        <p:spPr>
          <a:xfrm>
            <a:off x="5893563" y="118075"/>
            <a:ext cx="19968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League Spartan"/>
                <a:ea typeface="League Spartan"/>
                <a:cs typeface="League Spartan"/>
                <a:sym typeface="League Spartan"/>
              </a:rPr>
              <a:t>Our Prototype</a:t>
            </a:r>
            <a:endParaRPr sz="15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455" name="Google Shape;455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0500" y="1503575"/>
            <a:ext cx="3479723" cy="2278826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52"/>
          <p:cNvSpPr txBox="1"/>
          <p:nvPr/>
        </p:nvSpPr>
        <p:spPr>
          <a:xfrm>
            <a:off x="739000" y="4445225"/>
            <a:ext cx="1996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League Spartan"/>
                <a:ea typeface="League Spartan"/>
                <a:cs typeface="League Spartan"/>
                <a:sym typeface="League Spartan"/>
              </a:rPr>
              <a:t>Before: Very spaced out, </a:t>
            </a:r>
            <a:endParaRPr sz="1500"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League Spartan"/>
                <a:ea typeface="League Spartan"/>
                <a:cs typeface="League Spartan"/>
                <a:sym typeface="League Spartan"/>
              </a:rPr>
              <a:t>not engaging </a:t>
            </a:r>
            <a:endParaRPr sz="15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457" name="Google Shape;457;p52"/>
          <p:cNvSpPr txBox="1"/>
          <p:nvPr/>
        </p:nvSpPr>
        <p:spPr>
          <a:xfrm>
            <a:off x="2826425" y="4445225"/>
            <a:ext cx="2317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League Spartan"/>
                <a:ea typeface="League Spartan"/>
                <a:cs typeface="League Spartan"/>
                <a:sym typeface="League Spartan"/>
              </a:rPr>
              <a:t>After: Videos offering understandable answers</a:t>
            </a:r>
            <a:endParaRPr sz="15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458" name="Google Shape;458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57443" y="631625"/>
            <a:ext cx="2869070" cy="402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3"/>
          <p:cNvSpPr/>
          <p:nvPr/>
        </p:nvSpPr>
        <p:spPr>
          <a:xfrm>
            <a:off x="395253" y="298479"/>
            <a:ext cx="8658300" cy="4689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4" name="Google Shape;464;p53"/>
          <p:cNvGrpSpPr/>
          <p:nvPr/>
        </p:nvGrpSpPr>
        <p:grpSpPr>
          <a:xfrm>
            <a:off x="514350" y="4453795"/>
            <a:ext cx="134027" cy="175355"/>
            <a:chOff x="0" y="0"/>
            <a:chExt cx="357406" cy="467614"/>
          </a:xfrm>
        </p:grpSpPr>
        <p:pic>
          <p:nvPicPr>
            <p:cNvPr id="465" name="Google Shape;465;p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5400000">
              <a:off x="40597" y="150806"/>
              <a:ext cx="467614" cy="166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5400000">
              <a:off x="-150806" y="150806"/>
              <a:ext cx="467614" cy="16600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67" name="Google Shape;467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350" y="1427475"/>
            <a:ext cx="4350876" cy="2661301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53"/>
          <p:cNvSpPr txBox="1"/>
          <p:nvPr/>
        </p:nvSpPr>
        <p:spPr>
          <a:xfrm>
            <a:off x="114075" y="224425"/>
            <a:ext cx="48525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3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Community</a:t>
            </a:r>
            <a:endParaRPr sz="4300">
              <a:solidFill>
                <a:schemeClr val="dk1"/>
              </a:solidFill>
            </a:endParaRPr>
          </a:p>
        </p:txBody>
      </p:sp>
      <p:pic>
        <p:nvPicPr>
          <p:cNvPr id="469" name="Google Shape;469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73188" y="421788"/>
            <a:ext cx="3237549" cy="4442376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3"/>
          <p:cNvSpPr txBox="1"/>
          <p:nvPr/>
        </p:nvSpPr>
        <p:spPr>
          <a:xfrm>
            <a:off x="1541925" y="1071025"/>
            <a:ext cx="19968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League Spartan"/>
                <a:ea typeface="League Spartan"/>
                <a:cs typeface="League Spartan"/>
                <a:sym typeface="League Spartan"/>
              </a:rPr>
              <a:t>Startup Victoria </a:t>
            </a:r>
            <a:endParaRPr sz="15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471" name="Google Shape;471;p53"/>
          <p:cNvSpPr txBox="1"/>
          <p:nvPr/>
        </p:nvSpPr>
        <p:spPr>
          <a:xfrm>
            <a:off x="5893563" y="118075"/>
            <a:ext cx="19968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League Spartan"/>
                <a:ea typeface="League Spartan"/>
                <a:cs typeface="League Spartan"/>
                <a:sym typeface="League Spartan"/>
              </a:rPr>
              <a:t>Our Prototype</a:t>
            </a:r>
            <a:endParaRPr sz="15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472" name="Google Shape;472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5175" y="1507400"/>
            <a:ext cx="3521574" cy="227117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53"/>
          <p:cNvSpPr txBox="1"/>
          <p:nvPr/>
        </p:nvSpPr>
        <p:spPr>
          <a:xfrm>
            <a:off x="723675" y="4445225"/>
            <a:ext cx="24513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eague Spartan"/>
                <a:ea typeface="League Spartan"/>
                <a:cs typeface="League Spartan"/>
                <a:sym typeface="League Spartan"/>
              </a:rPr>
              <a:t>Before: Lacks community, overall user connections, plain</a:t>
            </a:r>
            <a:endParaRPr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474" name="Google Shape;474;p53"/>
          <p:cNvSpPr txBox="1"/>
          <p:nvPr/>
        </p:nvSpPr>
        <p:spPr>
          <a:xfrm>
            <a:off x="3129475" y="4445225"/>
            <a:ext cx="23172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eague Spartan"/>
                <a:ea typeface="League Spartan"/>
                <a:cs typeface="League Spartan"/>
                <a:sym typeface="League Spartan"/>
              </a:rPr>
              <a:t>After: Greater community,</a:t>
            </a:r>
            <a:endParaRPr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eague Spartan"/>
                <a:ea typeface="League Spartan"/>
                <a:cs typeface="League Spartan"/>
                <a:sym typeface="League Spartan"/>
              </a:rPr>
              <a:t> partnership, success stories </a:t>
            </a:r>
            <a:endParaRPr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475" name="Google Shape;475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46675" y="616544"/>
            <a:ext cx="2871223" cy="4025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4"/>
          <p:cNvSpPr txBox="1"/>
          <p:nvPr/>
        </p:nvSpPr>
        <p:spPr>
          <a:xfrm>
            <a:off x="2627100" y="1779750"/>
            <a:ext cx="3889800" cy="15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900">
                <a:latin typeface="DM Sans"/>
                <a:ea typeface="DM Sans"/>
                <a:cs typeface="DM Sans"/>
                <a:sym typeface="DM Sans"/>
              </a:rPr>
              <a:t>Feedback &amp; Adjustments</a:t>
            </a:r>
            <a:endParaRPr sz="300"/>
          </a:p>
        </p:txBody>
      </p:sp>
      <p:sp>
        <p:nvSpPr>
          <p:cNvPr id="481" name="Google Shape;481;p54"/>
          <p:cNvSpPr txBox="1"/>
          <p:nvPr/>
        </p:nvSpPr>
        <p:spPr>
          <a:xfrm>
            <a:off x="5582014" y="1452110"/>
            <a:ext cx="1347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Are you ready?</a:t>
            </a:r>
            <a:endParaRPr sz="700"/>
          </a:p>
        </p:txBody>
      </p:sp>
      <p:sp>
        <p:nvSpPr>
          <p:cNvPr id="482" name="Google Shape;482;p54"/>
          <p:cNvSpPr txBox="1"/>
          <p:nvPr/>
        </p:nvSpPr>
        <p:spPr>
          <a:xfrm>
            <a:off x="514350" y="490538"/>
            <a:ext cx="196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DM Sans"/>
                <a:ea typeface="DM Sans"/>
                <a:cs typeface="DM Sans"/>
                <a:sym typeface="DM Sans"/>
              </a:rPr>
              <a:t>Startup Victoria</a:t>
            </a:r>
            <a:endParaRPr sz="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5"/>
          <p:cNvSpPr/>
          <p:nvPr/>
        </p:nvSpPr>
        <p:spPr>
          <a:xfrm>
            <a:off x="283453" y="213367"/>
            <a:ext cx="8658300" cy="4689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55"/>
          <p:cNvSpPr txBox="1"/>
          <p:nvPr/>
        </p:nvSpPr>
        <p:spPr>
          <a:xfrm>
            <a:off x="114075" y="224425"/>
            <a:ext cx="48525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3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Signup</a:t>
            </a:r>
            <a:endParaRPr sz="4300">
              <a:solidFill>
                <a:schemeClr val="dk1"/>
              </a:solidFill>
            </a:endParaRPr>
          </a:p>
        </p:txBody>
      </p:sp>
      <p:pic>
        <p:nvPicPr>
          <p:cNvPr id="489" name="Google Shape;48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3188" y="421788"/>
            <a:ext cx="3237549" cy="4442376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5"/>
          <p:cNvSpPr txBox="1"/>
          <p:nvPr/>
        </p:nvSpPr>
        <p:spPr>
          <a:xfrm>
            <a:off x="1541925" y="1071025"/>
            <a:ext cx="19968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League Spartan"/>
                <a:ea typeface="League Spartan"/>
                <a:cs typeface="League Spartan"/>
                <a:sym typeface="League Spartan"/>
              </a:rPr>
              <a:t>Startup Victoria </a:t>
            </a:r>
            <a:endParaRPr sz="15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491" name="Google Shape;491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555943" y="1924345"/>
            <a:ext cx="1347000" cy="293983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55"/>
          <p:cNvSpPr/>
          <p:nvPr/>
        </p:nvSpPr>
        <p:spPr>
          <a:xfrm>
            <a:off x="2500550" y="1397825"/>
            <a:ext cx="2071500" cy="846600"/>
          </a:xfrm>
          <a:prstGeom prst="wedgeEllipseCallout">
            <a:avLst>
              <a:gd fmla="val -95535" name="adj1"/>
              <a:gd fmla="val 44516" name="adj2"/>
            </a:avLst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How can I personalise my own homepage to suit my needs?</a:t>
            </a:r>
            <a:endParaRPr sz="1000">
              <a:solidFill>
                <a:schemeClr val="lt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493" name="Google Shape;493;p55"/>
          <p:cNvSpPr txBox="1"/>
          <p:nvPr/>
        </p:nvSpPr>
        <p:spPr>
          <a:xfrm>
            <a:off x="2599575" y="4018550"/>
            <a:ext cx="236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eague Spartan"/>
                <a:ea typeface="League Spartan"/>
                <a:cs typeface="League Spartan"/>
                <a:sym typeface="League Spartan"/>
              </a:rPr>
              <a:t>Differentiate recommendations</a:t>
            </a:r>
            <a:endParaRPr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494" name="Google Shape;494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0400" y="592250"/>
            <a:ext cx="2860826" cy="4041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625" y="2337501"/>
            <a:ext cx="937820" cy="217980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8"/>
          <p:cNvSpPr/>
          <p:nvPr/>
        </p:nvSpPr>
        <p:spPr>
          <a:xfrm>
            <a:off x="919625" y="707550"/>
            <a:ext cx="2440200" cy="1270500"/>
          </a:xfrm>
          <a:prstGeom prst="wedgeRoundRectCallout">
            <a:avLst>
              <a:gd fmla="val -29547" name="adj1"/>
              <a:gd fmla="val 90728" name="adj2"/>
              <a:gd fmla="val 0" name="adj3"/>
            </a:avLst>
          </a:prstGeom>
          <a:solidFill>
            <a:srgbClr val="5271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grpSp>
        <p:nvGrpSpPr>
          <p:cNvPr id="255" name="Google Shape;255;p38"/>
          <p:cNvGrpSpPr/>
          <p:nvPr/>
        </p:nvGrpSpPr>
        <p:grpSpPr>
          <a:xfrm>
            <a:off x="4201588" y="204875"/>
            <a:ext cx="4727333" cy="603885"/>
            <a:chOff x="0" y="0"/>
            <a:chExt cx="8751080" cy="1167604"/>
          </a:xfrm>
        </p:grpSpPr>
        <p:sp>
          <p:nvSpPr>
            <p:cNvPr id="256" name="Google Shape;256;p38"/>
            <p:cNvSpPr/>
            <p:nvPr/>
          </p:nvSpPr>
          <p:spPr>
            <a:xfrm>
              <a:off x="0" y="0"/>
              <a:ext cx="8751080" cy="1167604"/>
            </a:xfrm>
            <a:custGeom>
              <a:rect b="b" l="l" r="r" t="t"/>
              <a:pathLst>
                <a:path extrusionOk="0" h="1913890" w="14344421">
                  <a:moveTo>
                    <a:pt x="1421996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219960" y="0"/>
                  </a:lnTo>
                  <a:cubicBezTo>
                    <a:pt x="14288540" y="0"/>
                    <a:pt x="14344421" y="55880"/>
                    <a:pt x="14344421" y="124460"/>
                  </a:cubicBezTo>
                  <a:lnTo>
                    <a:pt x="14344421" y="1789430"/>
                  </a:lnTo>
                  <a:cubicBezTo>
                    <a:pt x="14344421" y="1858010"/>
                    <a:pt x="14288540" y="1913890"/>
                    <a:pt x="14219960" y="1913890"/>
                  </a:cubicBezTo>
                  <a:close/>
                </a:path>
              </a:pathLst>
            </a:custGeom>
            <a:solidFill>
              <a:srgbClr val="E8E8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8"/>
            <p:cNvSpPr txBox="1"/>
            <p:nvPr/>
          </p:nvSpPr>
          <p:spPr>
            <a:xfrm>
              <a:off x="406770" y="0"/>
              <a:ext cx="8343300" cy="1165800"/>
            </a:xfrm>
            <a:prstGeom prst="rect">
              <a:avLst/>
            </a:prstGeom>
            <a:solidFill>
              <a:srgbClr val="E8E8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latin typeface="League Spartan"/>
                  <a:ea typeface="League Spartan"/>
                  <a:cs typeface="League Spartan"/>
                  <a:sym typeface="League Spartan"/>
                </a:rPr>
                <a:t>Meet the Team!</a:t>
              </a:r>
              <a:endParaRPr sz="1800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</p:grpSp>
      <p:grpSp>
        <p:nvGrpSpPr>
          <p:cNvPr id="258" name="Google Shape;258;p38"/>
          <p:cNvGrpSpPr/>
          <p:nvPr/>
        </p:nvGrpSpPr>
        <p:grpSpPr>
          <a:xfrm>
            <a:off x="4201588" y="1764872"/>
            <a:ext cx="4727333" cy="603885"/>
            <a:chOff x="0" y="0"/>
            <a:chExt cx="8751080" cy="1167604"/>
          </a:xfrm>
        </p:grpSpPr>
        <p:sp>
          <p:nvSpPr>
            <p:cNvPr id="259" name="Google Shape;259;p38"/>
            <p:cNvSpPr/>
            <p:nvPr/>
          </p:nvSpPr>
          <p:spPr>
            <a:xfrm>
              <a:off x="0" y="0"/>
              <a:ext cx="8751080" cy="1167604"/>
            </a:xfrm>
            <a:custGeom>
              <a:rect b="b" l="l" r="r" t="t"/>
              <a:pathLst>
                <a:path extrusionOk="0" h="1913890" w="14344421">
                  <a:moveTo>
                    <a:pt x="1421996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219960" y="0"/>
                  </a:lnTo>
                  <a:cubicBezTo>
                    <a:pt x="14288540" y="0"/>
                    <a:pt x="14344421" y="55880"/>
                    <a:pt x="14344421" y="124460"/>
                  </a:cubicBezTo>
                  <a:lnTo>
                    <a:pt x="14344421" y="1789430"/>
                  </a:lnTo>
                  <a:cubicBezTo>
                    <a:pt x="14344421" y="1858010"/>
                    <a:pt x="14288540" y="1913890"/>
                    <a:pt x="14219960" y="1913890"/>
                  </a:cubicBezTo>
                  <a:close/>
                </a:path>
              </a:pathLst>
            </a:custGeom>
            <a:solidFill>
              <a:srgbClr val="E8E8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8"/>
            <p:cNvSpPr txBox="1"/>
            <p:nvPr/>
          </p:nvSpPr>
          <p:spPr>
            <a:xfrm>
              <a:off x="406770" y="3"/>
              <a:ext cx="8344200" cy="116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latin typeface="League Spartan"/>
                  <a:ea typeface="League Spartan"/>
                  <a:cs typeface="League Spartan"/>
                  <a:sym typeface="League Spartan"/>
                </a:rPr>
                <a:t>Mapping Stakeholders &amp; Systems</a:t>
              </a:r>
              <a:endParaRPr sz="1800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</p:grpSp>
      <p:grpSp>
        <p:nvGrpSpPr>
          <p:cNvPr id="261" name="Google Shape;261;p38"/>
          <p:cNvGrpSpPr/>
          <p:nvPr/>
        </p:nvGrpSpPr>
        <p:grpSpPr>
          <a:xfrm>
            <a:off x="4201588" y="984873"/>
            <a:ext cx="4727333" cy="603885"/>
            <a:chOff x="0" y="0"/>
            <a:chExt cx="8751080" cy="1167604"/>
          </a:xfrm>
        </p:grpSpPr>
        <p:sp>
          <p:nvSpPr>
            <p:cNvPr id="262" name="Google Shape;262;p38"/>
            <p:cNvSpPr/>
            <p:nvPr/>
          </p:nvSpPr>
          <p:spPr>
            <a:xfrm>
              <a:off x="0" y="0"/>
              <a:ext cx="8751080" cy="1167604"/>
            </a:xfrm>
            <a:custGeom>
              <a:rect b="b" l="l" r="r" t="t"/>
              <a:pathLst>
                <a:path extrusionOk="0" h="1913890" w="14344421">
                  <a:moveTo>
                    <a:pt x="1421996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219960" y="0"/>
                  </a:lnTo>
                  <a:cubicBezTo>
                    <a:pt x="14288540" y="0"/>
                    <a:pt x="14344421" y="55880"/>
                    <a:pt x="14344421" y="124460"/>
                  </a:cubicBezTo>
                  <a:lnTo>
                    <a:pt x="14344421" y="1789430"/>
                  </a:lnTo>
                  <a:cubicBezTo>
                    <a:pt x="14344421" y="1858010"/>
                    <a:pt x="14288540" y="1913890"/>
                    <a:pt x="14219960" y="1913890"/>
                  </a:cubicBezTo>
                  <a:close/>
                </a:path>
              </a:pathLst>
            </a:custGeom>
            <a:solidFill>
              <a:srgbClr val="E8E8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8"/>
            <p:cNvSpPr txBox="1"/>
            <p:nvPr/>
          </p:nvSpPr>
          <p:spPr>
            <a:xfrm>
              <a:off x="406770" y="2"/>
              <a:ext cx="8344200" cy="116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latin typeface="League Spartan"/>
                  <a:ea typeface="League Spartan"/>
                  <a:cs typeface="League Spartan"/>
                  <a:sym typeface="League Spartan"/>
                </a:rPr>
                <a:t>What's</a:t>
              </a:r>
              <a:r>
                <a:rPr lang="en-GB" sz="1800">
                  <a:latin typeface="League Spartan"/>
                  <a:ea typeface="League Spartan"/>
                  <a:cs typeface="League Spartan"/>
                  <a:sym typeface="League Spartan"/>
                </a:rPr>
                <a:t> our Challenge?</a:t>
              </a:r>
              <a:endParaRPr sz="1800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</p:grpSp>
      <p:grpSp>
        <p:nvGrpSpPr>
          <p:cNvPr id="264" name="Google Shape;264;p38"/>
          <p:cNvGrpSpPr/>
          <p:nvPr/>
        </p:nvGrpSpPr>
        <p:grpSpPr>
          <a:xfrm>
            <a:off x="4201588" y="2544870"/>
            <a:ext cx="4727333" cy="603885"/>
            <a:chOff x="0" y="0"/>
            <a:chExt cx="8751080" cy="1167604"/>
          </a:xfrm>
        </p:grpSpPr>
        <p:sp>
          <p:nvSpPr>
            <p:cNvPr id="265" name="Google Shape;265;p38"/>
            <p:cNvSpPr/>
            <p:nvPr/>
          </p:nvSpPr>
          <p:spPr>
            <a:xfrm>
              <a:off x="0" y="0"/>
              <a:ext cx="8751080" cy="1167604"/>
            </a:xfrm>
            <a:custGeom>
              <a:rect b="b" l="l" r="r" t="t"/>
              <a:pathLst>
                <a:path extrusionOk="0" h="1913890" w="14344421">
                  <a:moveTo>
                    <a:pt x="1421996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219960" y="0"/>
                  </a:lnTo>
                  <a:cubicBezTo>
                    <a:pt x="14288540" y="0"/>
                    <a:pt x="14344421" y="55880"/>
                    <a:pt x="14344421" y="124460"/>
                  </a:cubicBezTo>
                  <a:lnTo>
                    <a:pt x="14344421" y="1789430"/>
                  </a:lnTo>
                  <a:cubicBezTo>
                    <a:pt x="14344421" y="1858010"/>
                    <a:pt x="14288540" y="1913890"/>
                    <a:pt x="14219960" y="1913890"/>
                  </a:cubicBezTo>
                  <a:close/>
                </a:path>
              </a:pathLst>
            </a:custGeom>
            <a:solidFill>
              <a:srgbClr val="E8E8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8"/>
            <p:cNvSpPr txBox="1"/>
            <p:nvPr/>
          </p:nvSpPr>
          <p:spPr>
            <a:xfrm>
              <a:off x="406770" y="4"/>
              <a:ext cx="8344200" cy="116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900">
                  <a:solidFill>
                    <a:schemeClr val="dk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Jeremiah's Suit Store! (Storyboarding)</a:t>
              </a:r>
              <a:endParaRPr sz="1900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</p:grpSp>
      <p:sp>
        <p:nvSpPr>
          <p:cNvPr id="267" name="Google Shape;267;p38"/>
          <p:cNvSpPr/>
          <p:nvPr/>
        </p:nvSpPr>
        <p:spPr>
          <a:xfrm>
            <a:off x="3789750" y="204875"/>
            <a:ext cx="631584" cy="602875"/>
          </a:xfrm>
          <a:custGeom>
            <a:rect b="b" l="l" r="r" t="t"/>
            <a:pathLst>
              <a:path extrusionOk="0" h="1913890" w="1913890">
                <a:moveTo>
                  <a:pt x="1789430" y="1913890"/>
                </a:moveTo>
                <a:lnTo>
                  <a:pt x="124460" y="1913890"/>
                </a:lnTo>
                <a:cubicBezTo>
                  <a:pt x="55880" y="1913890"/>
                  <a:pt x="0" y="1858010"/>
                  <a:pt x="0" y="178943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789430" y="0"/>
                </a:lnTo>
                <a:cubicBezTo>
                  <a:pt x="1858010" y="0"/>
                  <a:pt x="1913890" y="55880"/>
                  <a:pt x="1913890" y="124460"/>
                </a:cubicBezTo>
                <a:lnTo>
                  <a:pt x="1913890" y="1789430"/>
                </a:lnTo>
                <a:cubicBezTo>
                  <a:pt x="1913890" y="1858010"/>
                  <a:pt x="1858010" y="1913890"/>
                  <a:pt x="1789430" y="1913890"/>
                </a:cubicBezTo>
                <a:close/>
              </a:path>
            </a:pathLst>
          </a:cu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8"/>
          <p:cNvSpPr txBox="1"/>
          <p:nvPr/>
        </p:nvSpPr>
        <p:spPr>
          <a:xfrm>
            <a:off x="3945651" y="359508"/>
            <a:ext cx="312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GB" sz="1800" u="none" cap="none" strike="noStrik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  <a:endParaRPr sz="7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69" name="Google Shape;269;p38"/>
          <p:cNvSpPr/>
          <p:nvPr/>
        </p:nvSpPr>
        <p:spPr>
          <a:xfrm>
            <a:off x="3789750" y="1764872"/>
            <a:ext cx="631584" cy="602875"/>
          </a:xfrm>
          <a:custGeom>
            <a:rect b="b" l="l" r="r" t="t"/>
            <a:pathLst>
              <a:path extrusionOk="0" h="1913890" w="1913890">
                <a:moveTo>
                  <a:pt x="1789430" y="1913890"/>
                </a:moveTo>
                <a:lnTo>
                  <a:pt x="124460" y="1913890"/>
                </a:lnTo>
                <a:cubicBezTo>
                  <a:pt x="55880" y="1913890"/>
                  <a:pt x="0" y="1858010"/>
                  <a:pt x="0" y="178943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789430" y="0"/>
                </a:lnTo>
                <a:cubicBezTo>
                  <a:pt x="1858010" y="0"/>
                  <a:pt x="1913890" y="55880"/>
                  <a:pt x="1913890" y="124460"/>
                </a:cubicBezTo>
                <a:lnTo>
                  <a:pt x="1913890" y="1789430"/>
                </a:lnTo>
                <a:cubicBezTo>
                  <a:pt x="1913890" y="1858010"/>
                  <a:pt x="1858010" y="1913890"/>
                  <a:pt x="1789430" y="1913890"/>
                </a:cubicBezTo>
                <a:close/>
              </a:path>
            </a:pathLst>
          </a:cu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8"/>
          <p:cNvSpPr txBox="1"/>
          <p:nvPr/>
        </p:nvSpPr>
        <p:spPr>
          <a:xfrm>
            <a:off x="3949538" y="1928216"/>
            <a:ext cx="312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GB" sz="1800" u="none" cap="none" strike="noStrik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</a:t>
            </a:r>
            <a:endParaRPr sz="7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71" name="Google Shape;271;p38"/>
          <p:cNvSpPr/>
          <p:nvPr/>
        </p:nvSpPr>
        <p:spPr>
          <a:xfrm>
            <a:off x="3789750" y="984873"/>
            <a:ext cx="631584" cy="602875"/>
          </a:xfrm>
          <a:custGeom>
            <a:rect b="b" l="l" r="r" t="t"/>
            <a:pathLst>
              <a:path extrusionOk="0" h="1913890" w="1913890">
                <a:moveTo>
                  <a:pt x="1789430" y="1913890"/>
                </a:moveTo>
                <a:lnTo>
                  <a:pt x="124460" y="1913890"/>
                </a:lnTo>
                <a:cubicBezTo>
                  <a:pt x="55880" y="1913890"/>
                  <a:pt x="0" y="1858010"/>
                  <a:pt x="0" y="178943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789430" y="0"/>
                </a:lnTo>
                <a:cubicBezTo>
                  <a:pt x="1858010" y="0"/>
                  <a:pt x="1913890" y="55880"/>
                  <a:pt x="1913890" y="124460"/>
                </a:cubicBezTo>
                <a:lnTo>
                  <a:pt x="1913890" y="1789430"/>
                </a:lnTo>
                <a:cubicBezTo>
                  <a:pt x="1913890" y="1858010"/>
                  <a:pt x="1858010" y="1913890"/>
                  <a:pt x="1789430" y="1913890"/>
                </a:cubicBezTo>
                <a:close/>
              </a:path>
            </a:pathLst>
          </a:cu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8"/>
          <p:cNvSpPr txBox="1"/>
          <p:nvPr/>
        </p:nvSpPr>
        <p:spPr>
          <a:xfrm>
            <a:off x="3945647" y="1119938"/>
            <a:ext cx="312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GB" sz="1800" u="none" cap="none" strike="noStrik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  <a:endParaRPr sz="7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73" name="Google Shape;273;p38"/>
          <p:cNvSpPr/>
          <p:nvPr/>
        </p:nvSpPr>
        <p:spPr>
          <a:xfrm>
            <a:off x="3789750" y="2544870"/>
            <a:ext cx="631584" cy="602875"/>
          </a:xfrm>
          <a:custGeom>
            <a:rect b="b" l="l" r="r" t="t"/>
            <a:pathLst>
              <a:path extrusionOk="0" h="1913890" w="1913890">
                <a:moveTo>
                  <a:pt x="1789430" y="1913890"/>
                </a:moveTo>
                <a:lnTo>
                  <a:pt x="124460" y="1913890"/>
                </a:lnTo>
                <a:cubicBezTo>
                  <a:pt x="55880" y="1913890"/>
                  <a:pt x="0" y="1858010"/>
                  <a:pt x="0" y="178943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789430" y="0"/>
                </a:lnTo>
                <a:cubicBezTo>
                  <a:pt x="1858010" y="0"/>
                  <a:pt x="1913890" y="55880"/>
                  <a:pt x="1913890" y="124460"/>
                </a:cubicBezTo>
                <a:lnTo>
                  <a:pt x="1913890" y="1789430"/>
                </a:lnTo>
                <a:cubicBezTo>
                  <a:pt x="1913890" y="1858010"/>
                  <a:pt x="1858010" y="1913890"/>
                  <a:pt x="1789430" y="1913890"/>
                </a:cubicBezTo>
                <a:close/>
              </a:path>
            </a:pathLst>
          </a:cu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8"/>
          <p:cNvSpPr txBox="1"/>
          <p:nvPr/>
        </p:nvSpPr>
        <p:spPr>
          <a:xfrm>
            <a:off x="3945642" y="2680525"/>
            <a:ext cx="312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GB" sz="1800" u="none" cap="none" strike="noStrik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</a:t>
            </a:r>
            <a:endParaRPr sz="7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75" name="Google Shape;275;p38"/>
          <p:cNvSpPr txBox="1"/>
          <p:nvPr/>
        </p:nvSpPr>
        <p:spPr>
          <a:xfrm>
            <a:off x="975050" y="757925"/>
            <a:ext cx="2269200" cy="11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What's</a:t>
            </a:r>
            <a:r>
              <a:rPr lang="en-GB" sz="26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our Agenda?</a:t>
            </a:r>
            <a:endParaRPr sz="1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grpSp>
        <p:nvGrpSpPr>
          <p:cNvPr id="276" name="Google Shape;276;p38"/>
          <p:cNvGrpSpPr/>
          <p:nvPr/>
        </p:nvGrpSpPr>
        <p:grpSpPr>
          <a:xfrm>
            <a:off x="4201588" y="3295348"/>
            <a:ext cx="4726802" cy="603817"/>
            <a:chOff x="0" y="0"/>
            <a:chExt cx="8750097" cy="1167473"/>
          </a:xfrm>
        </p:grpSpPr>
        <p:sp>
          <p:nvSpPr>
            <p:cNvPr id="277" name="Google Shape;277;p38"/>
            <p:cNvSpPr/>
            <p:nvPr/>
          </p:nvSpPr>
          <p:spPr>
            <a:xfrm>
              <a:off x="0" y="0"/>
              <a:ext cx="8750097" cy="1167473"/>
            </a:xfrm>
            <a:custGeom>
              <a:rect b="b" l="l" r="r" t="t"/>
              <a:pathLst>
                <a:path extrusionOk="0" h="1913890" w="14344421">
                  <a:moveTo>
                    <a:pt x="1421996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219960" y="0"/>
                  </a:lnTo>
                  <a:cubicBezTo>
                    <a:pt x="14288540" y="0"/>
                    <a:pt x="14344421" y="55880"/>
                    <a:pt x="14344421" y="124460"/>
                  </a:cubicBezTo>
                  <a:lnTo>
                    <a:pt x="14344421" y="1789430"/>
                  </a:lnTo>
                  <a:cubicBezTo>
                    <a:pt x="14344421" y="1858010"/>
                    <a:pt x="14288540" y="1913890"/>
                    <a:pt x="14219960" y="1913890"/>
                  </a:cubicBezTo>
                  <a:close/>
                </a:path>
              </a:pathLst>
            </a:custGeom>
            <a:solidFill>
              <a:srgbClr val="E8E8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8"/>
            <p:cNvSpPr txBox="1"/>
            <p:nvPr/>
          </p:nvSpPr>
          <p:spPr>
            <a:xfrm>
              <a:off x="406770" y="3"/>
              <a:ext cx="8343300" cy="116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The Solution (Prototype)</a:t>
              </a:r>
              <a:endParaRPr sz="1800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</p:grpSp>
      <p:sp>
        <p:nvSpPr>
          <p:cNvPr id="279" name="Google Shape;279;p38"/>
          <p:cNvSpPr/>
          <p:nvPr/>
        </p:nvSpPr>
        <p:spPr>
          <a:xfrm>
            <a:off x="3789750" y="3295348"/>
            <a:ext cx="631584" cy="607660"/>
          </a:xfrm>
          <a:custGeom>
            <a:rect b="b" l="l" r="r" t="t"/>
            <a:pathLst>
              <a:path extrusionOk="0" h="1913890" w="1913890">
                <a:moveTo>
                  <a:pt x="1789430" y="1913890"/>
                </a:moveTo>
                <a:lnTo>
                  <a:pt x="124460" y="1913890"/>
                </a:lnTo>
                <a:cubicBezTo>
                  <a:pt x="55880" y="1913890"/>
                  <a:pt x="0" y="1858010"/>
                  <a:pt x="0" y="178943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789430" y="0"/>
                </a:lnTo>
                <a:cubicBezTo>
                  <a:pt x="1858010" y="0"/>
                  <a:pt x="1913890" y="55880"/>
                  <a:pt x="1913890" y="124460"/>
                </a:cubicBezTo>
                <a:lnTo>
                  <a:pt x="1913890" y="1789430"/>
                </a:lnTo>
                <a:cubicBezTo>
                  <a:pt x="1913890" y="1858010"/>
                  <a:pt x="1858010" y="1913890"/>
                  <a:pt x="1789430" y="1913890"/>
                </a:cubicBezTo>
                <a:close/>
              </a:path>
            </a:pathLst>
          </a:cu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8"/>
          <p:cNvSpPr txBox="1"/>
          <p:nvPr/>
        </p:nvSpPr>
        <p:spPr>
          <a:xfrm>
            <a:off x="3945649" y="3431580"/>
            <a:ext cx="312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5</a:t>
            </a:r>
            <a:endParaRPr sz="7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grpSp>
        <p:nvGrpSpPr>
          <p:cNvPr id="281" name="Google Shape;281;p38"/>
          <p:cNvGrpSpPr/>
          <p:nvPr/>
        </p:nvGrpSpPr>
        <p:grpSpPr>
          <a:xfrm>
            <a:off x="4201588" y="4050598"/>
            <a:ext cx="4726802" cy="603817"/>
            <a:chOff x="0" y="0"/>
            <a:chExt cx="8750097" cy="1167473"/>
          </a:xfrm>
        </p:grpSpPr>
        <p:sp>
          <p:nvSpPr>
            <p:cNvPr id="282" name="Google Shape;282;p38"/>
            <p:cNvSpPr/>
            <p:nvPr/>
          </p:nvSpPr>
          <p:spPr>
            <a:xfrm>
              <a:off x="0" y="0"/>
              <a:ext cx="8750097" cy="1167473"/>
            </a:xfrm>
            <a:custGeom>
              <a:rect b="b" l="l" r="r" t="t"/>
              <a:pathLst>
                <a:path extrusionOk="0" h="1913890" w="14344421">
                  <a:moveTo>
                    <a:pt x="1421996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219960" y="0"/>
                  </a:lnTo>
                  <a:cubicBezTo>
                    <a:pt x="14288540" y="0"/>
                    <a:pt x="14344421" y="55880"/>
                    <a:pt x="14344421" y="124460"/>
                  </a:cubicBezTo>
                  <a:lnTo>
                    <a:pt x="14344421" y="1789430"/>
                  </a:lnTo>
                  <a:cubicBezTo>
                    <a:pt x="14344421" y="1858010"/>
                    <a:pt x="14288540" y="1913890"/>
                    <a:pt x="14219960" y="1913890"/>
                  </a:cubicBezTo>
                  <a:close/>
                </a:path>
              </a:pathLst>
            </a:custGeom>
            <a:solidFill>
              <a:srgbClr val="E8E8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8"/>
            <p:cNvSpPr txBox="1"/>
            <p:nvPr/>
          </p:nvSpPr>
          <p:spPr>
            <a:xfrm>
              <a:off x="406770" y="3"/>
              <a:ext cx="8343300" cy="116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latin typeface="League Spartan"/>
                  <a:ea typeface="League Spartan"/>
                  <a:cs typeface="League Spartan"/>
                  <a:sym typeface="League Spartan"/>
                </a:rPr>
                <a:t>Feedback</a:t>
              </a:r>
              <a:r>
                <a:rPr lang="en-GB" sz="1800">
                  <a:latin typeface="League Spartan"/>
                  <a:ea typeface="League Spartan"/>
                  <a:cs typeface="League Spartan"/>
                  <a:sym typeface="League Spartan"/>
                </a:rPr>
                <a:t> &amp; Adjustments</a:t>
              </a:r>
              <a:endParaRPr sz="1800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</p:grpSp>
      <p:sp>
        <p:nvSpPr>
          <p:cNvPr id="284" name="Google Shape;284;p38"/>
          <p:cNvSpPr/>
          <p:nvPr/>
        </p:nvSpPr>
        <p:spPr>
          <a:xfrm>
            <a:off x="3789750" y="4050598"/>
            <a:ext cx="631584" cy="607660"/>
          </a:xfrm>
          <a:custGeom>
            <a:rect b="b" l="l" r="r" t="t"/>
            <a:pathLst>
              <a:path extrusionOk="0" h="1913890" w="1913890">
                <a:moveTo>
                  <a:pt x="1789430" y="1913890"/>
                </a:moveTo>
                <a:lnTo>
                  <a:pt x="124460" y="1913890"/>
                </a:lnTo>
                <a:cubicBezTo>
                  <a:pt x="55880" y="1913890"/>
                  <a:pt x="0" y="1858010"/>
                  <a:pt x="0" y="178943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789430" y="0"/>
                </a:lnTo>
                <a:cubicBezTo>
                  <a:pt x="1858010" y="0"/>
                  <a:pt x="1913890" y="55880"/>
                  <a:pt x="1913890" y="124460"/>
                </a:cubicBezTo>
                <a:lnTo>
                  <a:pt x="1913890" y="1789430"/>
                </a:lnTo>
                <a:cubicBezTo>
                  <a:pt x="1913890" y="1858010"/>
                  <a:pt x="1858010" y="1913890"/>
                  <a:pt x="1789430" y="1913890"/>
                </a:cubicBezTo>
                <a:close/>
              </a:path>
            </a:pathLst>
          </a:cu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8"/>
          <p:cNvSpPr txBox="1"/>
          <p:nvPr/>
        </p:nvSpPr>
        <p:spPr>
          <a:xfrm>
            <a:off x="3945649" y="4186830"/>
            <a:ext cx="312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6</a:t>
            </a:r>
            <a:endParaRPr sz="7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6"/>
          <p:cNvSpPr/>
          <p:nvPr/>
        </p:nvSpPr>
        <p:spPr>
          <a:xfrm>
            <a:off x="283453" y="213367"/>
            <a:ext cx="8658300" cy="4689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56"/>
          <p:cNvSpPr txBox="1"/>
          <p:nvPr/>
        </p:nvSpPr>
        <p:spPr>
          <a:xfrm>
            <a:off x="114075" y="224425"/>
            <a:ext cx="48525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3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Business Section</a:t>
            </a:r>
            <a:endParaRPr sz="4300">
              <a:solidFill>
                <a:schemeClr val="dk1"/>
              </a:solidFill>
            </a:endParaRPr>
          </a:p>
        </p:txBody>
      </p:sp>
      <p:pic>
        <p:nvPicPr>
          <p:cNvPr id="501" name="Google Shape;50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3188" y="421788"/>
            <a:ext cx="3237549" cy="4442376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56"/>
          <p:cNvSpPr txBox="1"/>
          <p:nvPr/>
        </p:nvSpPr>
        <p:spPr>
          <a:xfrm>
            <a:off x="1541925" y="1071025"/>
            <a:ext cx="19968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League Spartan"/>
                <a:ea typeface="League Spartan"/>
                <a:cs typeface="League Spartan"/>
                <a:sym typeface="League Spartan"/>
              </a:rPr>
              <a:t>Startup Victoria </a:t>
            </a:r>
            <a:endParaRPr sz="15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503" name="Google Shape;503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555943" y="1924345"/>
            <a:ext cx="1347000" cy="293983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56"/>
          <p:cNvSpPr/>
          <p:nvPr/>
        </p:nvSpPr>
        <p:spPr>
          <a:xfrm>
            <a:off x="2500550" y="1352625"/>
            <a:ext cx="1717500" cy="969900"/>
          </a:xfrm>
          <a:prstGeom prst="wedgeEllipseCallout">
            <a:avLst>
              <a:gd fmla="val -104920" name="adj1"/>
              <a:gd fmla="val 44502" name="adj2"/>
            </a:avLst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 can now connect with a wide range of industry partners in my </a:t>
            </a:r>
            <a:r>
              <a:rPr lang="en-GB" sz="10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industry</a:t>
            </a:r>
            <a:r>
              <a:rPr lang="en-GB" sz="10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!</a:t>
            </a:r>
            <a:endParaRPr sz="1000">
              <a:solidFill>
                <a:schemeClr val="lt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505" name="Google Shape;505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0925" y="622262"/>
            <a:ext cx="2841674" cy="4041449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6"/>
          <p:cNvSpPr txBox="1"/>
          <p:nvPr/>
        </p:nvSpPr>
        <p:spPr>
          <a:xfrm>
            <a:off x="2599575" y="4018550"/>
            <a:ext cx="236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eague Spartan"/>
                <a:ea typeface="League Spartan"/>
                <a:cs typeface="League Spartan"/>
                <a:sym typeface="League Spartan"/>
              </a:rPr>
              <a:t>Filter by niche, </a:t>
            </a:r>
            <a:endParaRPr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eague Spartan"/>
                <a:ea typeface="League Spartan"/>
                <a:cs typeface="League Spartan"/>
                <a:sym typeface="League Spartan"/>
              </a:rPr>
              <a:t>suggested </a:t>
            </a:r>
            <a:r>
              <a:rPr lang="en-GB">
                <a:latin typeface="League Spartan"/>
                <a:ea typeface="League Spartan"/>
                <a:cs typeface="League Spartan"/>
                <a:sym typeface="League Spartan"/>
              </a:rPr>
              <a:t>and streamlined. </a:t>
            </a:r>
            <a:r>
              <a:rPr lang="en-GB"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endParaRPr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7"/>
          <p:cNvSpPr/>
          <p:nvPr/>
        </p:nvSpPr>
        <p:spPr>
          <a:xfrm>
            <a:off x="283453" y="213367"/>
            <a:ext cx="8658300" cy="4689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57"/>
          <p:cNvSpPr txBox="1"/>
          <p:nvPr/>
        </p:nvSpPr>
        <p:spPr>
          <a:xfrm>
            <a:off x="114075" y="224425"/>
            <a:ext cx="48525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3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Business Profile</a:t>
            </a:r>
            <a:endParaRPr sz="4300">
              <a:solidFill>
                <a:schemeClr val="dk1"/>
              </a:solidFill>
            </a:endParaRPr>
          </a:p>
        </p:txBody>
      </p:sp>
      <p:pic>
        <p:nvPicPr>
          <p:cNvPr id="513" name="Google Shape;51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3188" y="421788"/>
            <a:ext cx="3237549" cy="4442376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7"/>
          <p:cNvSpPr txBox="1"/>
          <p:nvPr/>
        </p:nvSpPr>
        <p:spPr>
          <a:xfrm>
            <a:off x="1541925" y="1071025"/>
            <a:ext cx="19968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League Spartan"/>
                <a:ea typeface="League Spartan"/>
                <a:cs typeface="League Spartan"/>
                <a:sym typeface="League Spartan"/>
              </a:rPr>
              <a:t>Startup Victoria </a:t>
            </a:r>
            <a:endParaRPr sz="15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515" name="Google Shape;515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555943" y="1924345"/>
            <a:ext cx="1347000" cy="293983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57"/>
          <p:cNvSpPr/>
          <p:nvPr/>
        </p:nvSpPr>
        <p:spPr>
          <a:xfrm>
            <a:off x="2500550" y="1397825"/>
            <a:ext cx="2071500" cy="846600"/>
          </a:xfrm>
          <a:prstGeom prst="wedgeEllipseCallout">
            <a:avLst>
              <a:gd fmla="val -95535" name="adj1"/>
              <a:gd fmla="val 44516" name="adj2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 can now showcase my business effectively to industry partners!</a:t>
            </a:r>
            <a:endParaRPr sz="1000">
              <a:solidFill>
                <a:schemeClr val="lt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517" name="Google Shape;517;p57"/>
          <p:cNvSpPr txBox="1"/>
          <p:nvPr/>
        </p:nvSpPr>
        <p:spPr>
          <a:xfrm>
            <a:off x="2382375" y="4018550"/>
            <a:ext cx="2683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eague Spartan"/>
                <a:ea typeface="League Spartan"/>
                <a:cs typeface="League Spartan"/>
                <a:sym typeface="League Spartan"/>
              </a:rPr>
              <a:t>Showcase activities.</a:t>
            </a:r>
            <a:endParaRPr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eague Spartan"/>
                <a:ea typeface="League Spartan"/>
                <a:cs typeface="League Spartan"/>
                <a:sym typeface="League Spartan"/>
              </a:rPr>
              <a:t>Industry </a:t>
            </a:r>
            <a:r>
              <a:rPr lang="en-GB">
                <a:latin typeface="League Spartan"/>
                <a:ea typeface="League Spartan"/>
                <a:cs typeface="League Spartan"/>
                <a:sym typeface="League Spartan"/>
              </a:rPr>
              <a:t>partners</a:t>
            </a:r>
            <a:r>
              <a:rPr lang="en-GB">
                <a:latin typeface="League Spartan"/>
                <a:ea typeface="League Spartan"/>
                <a:cs typeface="League Spartan"/>
                <a:sym typeface="League Spartan"/>
              </a:rPr>
              <a:t> more informed.</a:t>
            </a:r>
            <a:endParaRPr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eague Spartan"/>
                <a:ea typeface="League Spartan"/>
                <a:cs typeface="League Spartan"/>
                <a:sym typeface="League Spartan"/>
              </a:rPr>
              <a:t>Founders advertise.</a:t>
            </a:r>
            <a:endParaRPr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518" name="Google Shape;518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4100" y="592700"/>
            <a:ext cx="2855326" cy="405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8"/>
          <p:cNvSpPr/>
          <p:nvPr/>
        </p:nvSpPr>
        <p:spPr>
          <a:xfrm>
            <a:off x="283453" y="213367"/>
            <a:ext cx="8658300" cy="4689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58"/>
          <p:cNvSpPr txBox="1"/>
          <p:nvPr/>
        </p:nvSpPr>
        <p:spPr>
          <a:xfrm>
            <a:off x="114075" y="224425"/>
            <a:ext cx="48525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3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Learning</a:t>
            </a:r>
            <a:endParaRPr sz="4300">
              <a:solidFill>
                <a:schemeClr val="dk1"/>
              </a:solidFill>
            </a:endParaRPr>
          </a:p>
        </p:txBody>
      </p:sp>
      <p:pic>
        <p:nvPicPr>
          <p:cNvPr id="525" name="Google Shape;52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3188" y="421788"/>
            <a:ext cx="3237549" cy="4442376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58"/>
          <p:cNvSpPr txBox="1"/>
          <p:nvPr/>
        </p:nvSpPr>
        <p:spPr>
          <a:xfrm>
            <a:off x="1541925" y="1071025"/>
            <a:ext cx="19968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League Spartan"/>
                <a:ea typeface="League Spartan"/>
                <a:cs typeface="League Spartan"/>
                <a:sym typeface="League Spartan"/>
              </a:rPr>
              <a:t>Startup Victoria </a:t>
            </a:r>
            <a:endParaRPr sz="15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527" name="Google Shape;527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555943" y="1924345"/>
            <a:ext cx="1347000" cy="2939835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58"/>
          <p:cNvSpPr/>
          <p:nvPr/>
        </p:nvSpPr>
        <p:spPr>
          <a:xfrm>
            <a:off x="2500550" y="1397825"/>
            <a:ext cx="2071500" cy="846600"/>
          </a:xfrm>
          <a:prstGeom prst="wedgeEllipseCallout">
            <a:avLst>
              <a:gd fmla="val -95535" name="adj1"/>
              <a:gd fmla="val 44516" name="adj2"/>
            </a:avLst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How can I educate myself on informations </a:t>
            </a:r>
            <a:r>
              <a:rPr lang="en-GB" sz="10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regarding</a:t>
            </a:r>
            <a:r>
              <a:rPr lang="en-GB" sz="10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StartUps?</a:t>
            </a:r>
            <a:endParaRPr sz="1000">
              <a:solidFill>
                <a:schemeClr val="lt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529" name="Google Shape;529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1100" y="624687"/>
            <a:ext cx="2846473" cy="3989001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58"/>
          <p:cNvSpPr txBox="1"/>
          <p:nvPr/>
        </p:nvSpPr>
        <p:spPr>
          <a:xfrm>
            <a:off x="2500550" y="4018550"/>
            <a:ext cx="2466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eague Spartan"/>
                <a:ea typeface="League Spartan"/>
                <a:cs typeface="League Spartan"/>
                <a:sym typeface="League Spartan"/>
              </a:rPr>
              <a:t>Unique </a:t>
            </a:r>
            <a:r>
              <a:rPr lang="en-GB">
                <a:latin typeface="League Spartan"/>
                <a:ea typeface="League Spartan"/>
                <a:cs typeface="League Spartan"/>
                <a:sym typeface="League Spartan"/>
              </a:rPr>
              <a:t>differentiator. </a:t>
            </a:r>
            <a:endParaRPr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eague Spartan"/>
                <a:ea typeface="League Spartan"/>
                <a:cs typeface="League Spartan"/>
                <a:sym typeface="League Spartan"/>
              </a:rPr>
              <a:t>Courses and bite sized videos.</a:t>
            </a:r>
            <a:endParaRPr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eague Spartan"/>
                <a:ea typeface="League Spartan"/>
                <a:cs typeface="League Spartan"/>
                <a:sym typeface="League Spartan"/>
              </a:rPr>
              <a:t>Understand start up</a:t>
            </a:r>
            <a:endParaRPr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9"/>
          <p:cNvSpPr txBox="1"/>
          <p:nvPr/>
        </p:nvSpPr>
        <p:spPr>
          <a:xfrm>
            <a:off x="3014375" y="1855950"/>
            <a:ext cx="38898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latin typeface="DM Sans"/>
                <a:ea typeface="DM Sans"/>
                <a:cs typeface="DM Sans"/>
                <a:sym typeface="DM Sans"/>
              </a:rPr>
              <a:t>What’s our Timeline?</a:t>
            </a:r>
            <a:endParaRPr sz="200"/>
          </a:p>
        </p:txBody>
      </p:sp>
      <p:sp>
        <p:nvSpPr>
          <p:cNvPr id="536" name="Google Shape;536;p59"/>
          <p:cNvSpPr txBox="1"/>
          <p:nvPr/>
        </p:nvSpPr>
        <p:spPr>
          <a:xfrm>
            <a:off x="5582014" y="1452110"/>
            <a:ext cx="1347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Are you ready?</a:t>
            </a:r>
            <a:endParaRPr sz="700"/>
          </a:p>
        </p:txBody>
      </p:sp>
      <p:sp>
        <p:nvSpPr>
          <p:cNvPr id="537" name="Google Shape;537;p59"/>
          <p:cNvSpPr txBox="1"/>
          <p:nvPr/>
        </p:nvSpPr>
        <p:spPr>
          <a:xfrm>
            <a:off x="514350" y="490538"/>
            <a:ext cx="196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DM Sans"/>
                <a:ea typeface="DM Sans"/>
                <a:cs typeface="DM Sans"/>
                <a:sym typeface="DM Sans"/>
              </a:rPr>
              <a:t>Startup Victoria</a:t>
            </a:r>
            <a:endParaRPr sz="7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5013"/>
            <a:ext cx="8839202" cy="299348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60"/>
          <p:cNvSpPr txBox="1"/>
          <p:nvPr/>
        </p:nvSpPr>
        <p:spPr>
          <a:xfrm>
            <a:off x="6920825" y="93000"/>
            <a:ext cx="1977000" cy="499500"/>
          </a:xfrm>
          <a:prstGeom prst="rect">
            <a:avLst/>
          </a:prstGeom>
          <a:solidFill>
            <a:srgbClr val="5271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Whats Next?</a:t>
            </a:r>
            <a:endParaRPr sz="23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1"/>
          <p:cNvSpPr/>
          <p:nvPr/>
        </p:nvSpPr>
        <p:spPr>
          <a:xfrm>
            <a:off x="242778" y="227304"/>
            <a:ext cx="8658444" cy="468889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61"/>
          <p:cNvSpPr txBox="1"/>
          <p:nvPr/>
        </p:nvSpPr>
        <p:spPr>
          <a:xfrm>
            <a:off x="514350" y="1759461"/>
            <a:ext cx="81153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300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You!</a:t>
            </a:r>
            <a:endParaRPr sz="700"/>
          </a:p>
        </p:txBody>
      </p:sp>
      <p:sp>
        <p:nvSpPr>
          <p:cNvPr id="550" name="Google Shape;550;p61"/>
          <p:cNvSpPr/>
          <p:nvPr/>
        </p:nvSpPr>
        <p:spPr>
          <a:xfrm>
            <a:off x="3820890" y="2527800"/>
            <a:ext cx="1305600" cy="43800"/>
          </a:xfrm>
          <a:prstGeom prst="rect">
            <a:avLst/>
          </a:prstGeom>
          <a:solidFill>
            <a:srgbClr val="5271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271FF"/>
              </a:solidFill>
            </a:endParaRPr>
          </a:p>
        </p:txBody>
      </p:sp>
      <p:grpSp>
        <p:nvGrpSpPr>
          <p:cNvPr id="551" name="Google Shape;551;p61"/>
          <p:cNvGrpSpPr/>
          <p:nvPr/>
        </p:nvGrpSpPr>
        <p:grpSpPr>
          <a:xfrm>
            <a:off x="2858246" y="2731180"/>
            <a:ext cx="3427538" cy="343042"/>
            <a:chOff x="0" y="-47625"/>
            <a:chExt cx="9140100" cy="914780"/>
          </a:xfrm>
        </p:grpSpPr>
        <p:sp>
          <p:nvSpPr>
            <p:cNvPr id="552" name="Google Shape;552;p61"/>
            <p:cNvSpPr txBox="1"/>
            <p:nvPr/>
          </p:nvSpPr>
          <p:spPr>
            <a:xfrm>
              <a:off x="0" y="579755"/>
              <a:ext cx="91401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553" name="Google Shape;553;p61"/>
            <p:cNvSpPr txBox="1"/>
            <p:nvPr/>
          </p:nvSpPr>
          <p:spPr>
            <a:xfrm>
              <a:off x="0" y="-47625"/>
              <a:ext cx="91401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League Spartan"/>
                  <a:ea typeface="League Spartan"/>
                  <a:cs typeface="League Spartan"/>
                  <a:sym typeface="League Spartan"/>
                </a:rPr>
                <a:t>Questions?</a:t>
              </a:r>
              <a:endParaRPr sz="800"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2"/>
          <p:cNvSpPr txBox="1"/>
          <p:nvPr/>
        </p:nvSpPr>
        <p:spPr>
          <a:xfrm>
            <a:off x="3366150" y="157100"/>
            <a:ext cx="2411700" cy="526800"/>
          </a:xfrm>
          <a:prstGeom prst="rect">
            <a:avLst/>
          </a:prstGeom>
          <a:solidFill>
            <a:srgbClr val="5271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References</a:t>
            </a:r>
            <a:endParaRPr sz="30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559" name="Google Shape;559;p62"/>
          <p:cNvSpPr txBox="1"/>
          <p:nvPr/>
        </p:nvSpPr>
        <p:spPr>
          <a:xfrm>
            <a:off x="0" y="770050"/>
            <a:ext cx="91440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latin typeface="Times New Roman"/>
                <a:ea typeface="Times New Roman"/>
                <a:cs typeface="Times New Roman"/>
                <a:sym typeface="Times New Roman"/>
              </a:rPr>
              <a:t>Challenge Breakdown, Problem Mapping:</a:t>
            </a:r>
            <a:endParaRPr b="1"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Government, A. (2023). </a:t>
            </a:r>
            <a:r>
              <a:rPr i="1" lang="en-GB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Competition, Innovation and Productivity in Australian Businesses</a:t>
            </a:r>
            <a:r>
              <a:rPr lang="en-GB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Pc.gov.au. https://www.pc.gov.au/research/completed/business-innovation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Government, V. (2022, December 15). </a:t>
            </a:r>
            <a:r>
              <a:rPr i="1" lang="en-GB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Attracting Global Startups To Grow Victorian Jobs</a:t>
            </a:r>
            <a:r>
              <a:rPr lang="en-GB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Www.premier.vic.gov.au. https://www.premier.vic.gov.au/attracting-global-startups-grow-victorian-jobs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Jurgens, J. (2022, May 12). </a:t>
            </a:r>
            <a:r>
              <a:rPr i="1" lang="en-GB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startups drive economic recovery while growing responsibly</a:t>
            </a:r>
            <a:r>
              <a:rPr lang="en-GB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World Economic Forum. https://www.weforum.org/agenda/2022/05/how-startups-help-drive-economic-recovery-and-growth/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latin typeface="Times New Roman"/>
                <a:ea typeface="Times New Roman"/>
                <a:cs typeface="Times New Roman"/>
                <a:sym typeface="Times New Roman"/>
              </a:rPr>
              <a:t>Storyboarding</a:t>
            </a:r>
            <a:r>
              <a:rPr lang="en-GB" sz="7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Fishburner. (2022, November 29). </a:t>
            </a:r>
            <a:r>
              <a:rPr i="1" lang="en-GB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Fishburners | Australia’s #1 Coworking &amp; Digital Startup Community</a:t>
            </a:r>
            <a:r>
              <a:rPr lang="en-GB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Fishburners. https://fishburners.org/</a:t>
            </a:r>
            <a:endParaRPr sz="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to Storyboard: Step-by-Step Storyboarding Guide (2022 Edition) | Boords</a:t>
            </a:r>
            <a:r>
              <a:rPr lang="en-GB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(2023, January 11). boords.com. https://boords.com/how-to-storyboard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Khomyn, C. (2023, January 16). </a:t>
            </a:r>
            <a:r>
              <a:rPr i="1" lang="en-GB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 Steps of How to Make a Storyboard for a Video: Template, Process, Examples | Bluecarrot</a:t>
            </a:r>
            <a:r>
              <a:rPr lang="en-GB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Bluecarrot.io. https://bluecarrot.io/blog/7-steps-of-how-to-make-a-storyboard-for-a-video-professional-tips-and-examples/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Vyond. (2022, December 29). </a:t>
            </a:r>
            <a:r>
              <a:rPr i="1" lang="en-GB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A Storyboard And Why Do You Need One? (With Video)</a:t>
            </a:r>
            <a:r>
              <a:rPr lang="en-GB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GB" sz="7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https://www.vyond.com/resources/what-is-a-storyboard-and-why-do-you-need-one/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StartUpVictoria. (2023). </a:t>
            </a:r>
            <a:r>
              <a:rPr i="1" lang="en-GB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Startup Victoria</a:t>
            </a:r>
            <a:r>
              <a:rPr lang="en-GB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Startup Victoria. </a:t>
            </a:r>
            <a:r>
              <a:rPr lang="en-GB" sz="7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https://www.startupvictoria.com.au/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latin typeface="Times New Roman"/>
                <a:ea typeface="Times New Roman"/>
                <a:cs typeface="Times New Roman"/>
                <a:sym typeface="Times New Roman"/>
              </a:rPr>
              <a:t>Sketching: </a:t>
            </a:r>
            <a:endParaRPr b="1" sz="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Lacoma, T. (2016, October 26). </a:t>
            </a:r>
            <a:r>
              <a:rPr i="1" lang="en-GB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 Sketching Techniques</a:t>
            </a:r>
            <a:r>
              <a:rPr lang="en-GB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Small Business - Chron.com. https://smallbusiness.chron.com/business-sketching-techniques-25186.html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PricewaterhouseCoopers. (n.d.). </a:t>
            </a:r>
            <a:r>
              <a:rPr i="1" lang="en-GB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Drawing conclusions: Solving business problems with experience and pencils</a:t>
            </a:r>
            <a:r>
              <a:rPr lang="en-GB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PwC. https://www.pwc.com.au/digitalpulse/business-sketching-design-thinking-approach.html</a:t>
            </a:r>
            <a:endParaRPr sz="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latin typeface="Times New Roman"/>
                <a:ea typeface="Times New Roman"/>
                <a:cs typeface="Times New Roman"/>
                <a:sym typeface="Times New Roman"/>
              </a:rPr>
              <a:t>Prototype:</a:t>
            </a:r>
            <a:endParaRPr b="1" sz="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Nordqvist, C. (2020a, October 24). </a:t>
            </a:r>
            <a:r>
              <a:rPr i="1" lang="en-GB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a prototype? Definition and examples</a:t>
            </a:r>
            <a:r>
              <a:rPr lang="en-GB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Market Business News. https://marketbusinessnews.com/financial-glossary/prototype-definition/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Sajitha. (n.d.-a). </a:t>
            </a:r>
            <a:r>
              <a:rPr i="1" lang="en-GB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to Create a Product Prototype and Set Your Business</a:t>
            </a:r>
            <a:r>
              <a:rPr lang="en-GB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OpenGrowth. https://www.opengrowth.com/resources/how-to-create-a-product-prototype-and-set-your-business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Startup Victoria</a:t>
            </a:r>
            <a:r>
              <a:rPr lang="en-GB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(n.d.-a). https://www.startupvictoria.com.au/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TechSydney startup community</a:t>
            </a:r>
            <a:r>
              <a:rPr lang="en-GB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(n.d.-a). https://www.techsydney.com.au/</a:t>
            </a:r>
            <a:endParaRPr sz="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9"/>
          <p:cNvSpPr txBox="1"/>
          <p:nvPr/>
        </p:nvSpPr>
        <p:spPr>
          <a:xfrm>
            <a:off x="1191500" y="2023625"/>
            <a:ext cx="5515200" cy="21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500">
                <a:latin typeface="League Spartan"/>
                <a:ea typeface="League Spartan"/>
                <a:cs typeface="League Spartan"/>
                <a:sym typeface="League Spartan"/>
              </a:rPr>
              <a:t>Get to know the Team</a:t>
            </a:r>
            <a:r>
              <a:rPr b="1" i="0" lang="en-GB" sz="6500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!</a:t>
            </a:r>
            <a:endParaRPr sz="7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91" name="Google Shape;291;p39"/>
          <p:cNvSpPr txBox="1"/>
          <p:nvPr/>
        </p:nvSpPr>
        <p:spPr>
          <a:xfrm>
            <a:off x="5582014" y="1452110"/>
            <a:ext cx="1347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Are you ready?</a:t>
            </a:r>
            <a:endParaRPr sz="700"/>
          </a:p>
        </p:txBody>
      </p:sp>
      <p:sp>
        <p:nvSpPr>
          <p:cNvPr id="292" name="Google Shape;292;p39"/>
          <p:cNvSpPr txBox="1"/>
          <p:nvPr/>
        </p:nvSpPr>
        <p:spPr>
          <a:xfrm>
            <a:off x="514350" y="490538"/>
            <a:ext cx="196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DM Sans"/>
                <a:ea typeface="DM Sans"/>
                <a:cs typeface="DM Sans"/>
                <a:sym typeface="DM Sans"/>
              </a:rPr>
              <a:t>Startup Victoria</a:t>
            </a:r>
            <a:endParaRPr sz="700"/>
          </a:p>
        </p:txBody>
      </p:sp>
      <p:pic>
        <p:nvPicPr>
          <p:cNvPr id="293" name="Google Shape;29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6691" y="1346430"/>
            <a:ext cx="1357100" cy="3455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9"/>
          <p:cNvSpPr/>
          <p:nvPr/>
        </p:nvSpPr>
        <p:spPr>
          <a:xfrm>
            <a:off x="4115725" y="490550"/>
            <a:ext cx="1966500" cy="961500"/>
          </a:xfrm>
          <a:prstGeom prst="wedgeEllipseCallout">
            <a:avLst>
              <a:gd fmla="val 88745" name="adj1"/>
              <a:gd fmla="val 73333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Are you ready?</a:t>
            </a:r>
            <a:endParaRPr>
              <a:solidFill>
                <a:schemeClr val="lt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0"/>
          <p:cNvSpPr/>
          <p:nvPr/>
        </p:nvSpPr>
        <p:spPr>
          <a:xfrm>
            <a:off x="242853" y="243454"/>
            <a:ext cx="8658300" cy="4689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0"/>
          <p:cNvSpPr txBox="1"/>
          <p:nvPr/>
        </p:nvSpPr>
        <p:spPr>
          <a:xfrm>
            <a:off x="300350" y="295725"/>
            <a:ext cx="8554200" cy="526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Meet the team!</a:t>
            </a:r>
            <a:endParaRPr sz="700">
              <a:solidFill>
                <a:schemeClr val="accent6"/>
              </a:solidFill>
            </a:endParaRPr>
          </a:p>
        </p:txBody>
      </p:sp>
      <p:sp>
        <p:nvSpPr>
          <p:cNvPr id="301" name="Google Shape;301;p40"/>
          <p:cNvSpPr/>
          <p:nvPr/>
        </p:nvSpPr>
        <p:spPr>
          <a:xfrm>
            <a:off x="2291575" y="1333800"/>
            <a:ext cx="4532400" cy="2686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40"/>
          <p:cNvPicPr preferRelativeResize="0"/>
          <p:nvPr/>
        </p:nvPicPr>
        <p:blipFill rotWithShape="1">
          <a:blip r:embed="rId3">
            <a:alphaModFix/>
          </a:blip>
          <a:srcRect b="13353" l="0" r="33770" t="18199"/>
          <a:stretch/>
        </p:blipFill>
        <p:spPr>
          <a:xfrm>
            <a:off x="2393624" y="1403476"/>
            <a:ext cx="4338130" cy="2519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40"/>
          <p:cNvCxnSpPr>
            <a:endCxn id="304" idx="0"/>
          </p:cNvCxnSpPr>
          <p:nvPr/>
        </p:nvCxnSpPr>
        <p:spPr>
          <a:xfrm flipH="1">
            <a:off x="3988175" y="3150675"/>
            <a:ext cx="195000" cy="1151100"/>
          </a:xfrm>
          <a:prstGeom prst="straightConnector1">
            <a:avLst/>
          </a:prstGeom>
          <a:noFill/>
          <a:ln cap="flat" cmpd="sng" w="19050">
            <a:solidFill>
              <a:srgbClr val="5271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5" name="Google Shape;305;p40"/>
          <p:cNvSpPr txBox="1"/>
          <p:nvPr/>
        </p:nvSpPr>
        <p:spPr>
          <a:xfrm>
            <a:off x="6980125" y="3986550"/>
            <a:ext cx="1678500" cy="770100"/>
          </a:xfrm>
          <a:prstGeom prst="rect">
            <a:avLst/>
          </a:prstGeom>
          <a:solidFill>
            <a:srgbClr val="5271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Steve</a:t>
            </a:r>
            <a:r>
              <a:rPr b="1" lang="en-GB" sz="12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:</a:t>
            </a:r>
            <a:r>
              <a:rPr lang="en-GB" sz="12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GB" sz="12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Would rather fight 100 chickens than 5 pitbulls.</a:t>
            </a:r>
            <a:endParaRPr sz="1200">
              <a:solidFill>
                <a:schemeClr val="lt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04" name="Google Shape;304;p40"/>
          <p:cNvSpPr txBox="1"/>
          <p:nvPr/>
        </p:nvSpPr>
        <p:spPr>
          <a:xfrm>
            <a:off x="3357275" y="4301775"/>
            <a:ext cx="1261800" cy="522300"/>
          </a:xfrm>
          <a:prstGeom prst="rect">
            <a:avLst/>
          </a:prstGeom>
          <a:solidFill>
            <a:srgbClr val="5271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Frank:</a:t>
            </a:r>
            <a:r>
              <a:rPr lang="en-GB" sz="12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Can bench 100 kg (strong)</a:t>
            </a:r>
            <a:endParaRPr sz="1200">
              <a:solidFill>
                <a:schemeClr val="lt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cxnSp>
        <p:nvCxnSpPr>
          <p:cNvPr id="306" name="Google Shape;306;p40"/>
          <p:cNvCxnSpPr>
            <a:endCxn id="305" idx="1"/>
          </p:cNvCxnSpPr>
          <p:nvPr/>
        </p:nvCxnSpPr>
        <p:spPr>
          <a:xfrm>
            <a:off x="5697325" y="3601500"/>
            <a:ext cx="1282800" cy="770100"/>
          </a:xfrm>
          <a:prstGeom prst="straightConnector1">
            <a:avLst/>
          </a:prstGeom>
          <a:noFill/>
          <a:ln cap="flat" cmpd="sng" w="19050">
            <a:solidFill>
              <a:srgbClr val="5271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7" name="Google Shape;307;p40"/>
          <p:cNvCxnSpPr>
            <a:endCxn id="308" idx="1"/>
          </p:cNvCxnSpPr>
          <p:nvPr/>
        </p:nvCxnSpPr>
        <p:spPr>
          <a:xfrm flipH="1" rot="10800000">
            <a:off x="5026825" y="1308150"/>
            <a:ext cx="2133300" cy="307500"/>
          </a:xfrm>
          <a:prstGeom prst="straightConnector1">
            <a:avLst/>
          </a:prstGeom>
          <a:noFill/>
          <a:ln cap="flat" cmpd="sng" w="19050">
            <a:solidFill>
              <a:srgbClr val="5271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8" name="Google Shape;308;p40"/>
          <p:cNvSpPr txBox="1"/>
          <p:nvPr/>
        </p:nvSpPr>
        <p:spPr>
          <a:xfrm>
            <a:off x="7160125" y="874950"/>
            <a:ext cx="1261800" cy="866400"/>
          </a:xfrm>
          <a:prstGeom prst="rect">
            <a:avLst/>
          </a:prstGeom>
          <a:solidFill>
            <a:srgbClr val="5271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James</a:t>
            </a:r>
            <a:r>
              <a:rPr b="1" lang="en-GB" sz="12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:</a:t>
            </a:r>
            <a:r>
              <a:rPr lang="en-GB" sz="12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GB" sz="105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Would rather fight 5 pitbulls than 100 chickens.</a:t>
            </a:r>
            <a:endParaRPr sz="1050">
              <a:solidFill>
                <a:schemeClr val="lt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09" name="Google Shape;309;p40"/>
          <p:cNvSpPr txBox="1"/>
          <p:nvPr/>
        </p:nvSpPr>
        <p:spPr>
          <a:xfrm>
            <a:off x="676775" y="999400"/>
            <a:ext cx="1441800" cy="489600"/>
          </a:xfrm>
          <a:prstGeom prst="rect">
            <a:avLst/>
          </a:prstGeom>
          <a:solidFill>
            <a:srgbClr val="5271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Kevin</a:t>
            </a:r>
            <a:r>
              <a:rPr b="1" lang="en-GB" sz="12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:</a:t>
            </a:r>
            <a:r>
              <a:rPr lang="en-GB" sz="12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Great Dancer (</a:t>
            </a:r>
            <a:r>
              <a:rPr lang="en-GB" sz="12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ballerina</a:t>
            </a:r>
            <a:r>
              <a:rPr lang="en-GB" sz="12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)</a:t>
            </a:r>
            <a:endParaRPr sz="1050">
              <a:solidFill>
                <a:schemeClr val="lt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cxnSp>
        <p:nvCxnSpPr>
          <p:cNvPr id="310" name="Google Shape;310;p40"/>
          <p:cNvCxnSpPr>
            <a:stCxn id="309" idx="2"/>
          </p:cNvCxnSpPr>
          <p:nvPr/>
        </p:nvCxnSpPr>
        <p:spPr>
          <a:xfrm>
            <a:off x="1397675" y="1489000"/>
            <a:ext cx="1959600" cy="339000"/>
          </a:xfrm>
          <a:prstGeom prst="straightConnector1">
            <a:avLst/>
          </a:prstGeom>
          <a:noFill/>
          <a:ln cap="flat" cmpd="sng" w="19050">
            <a:solidFill>
              <a:srgbClr val="5271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1" name="Google Shape;311;p40"/>
          <p:cNvCxnSpPr>
            <a:endCxn id="312" idx="0"/>
          </p:cNvCxnSpPr>
          <p:nvPr/>
        </p:nvCxnSpPr>
        <p:spPr>
          <a:xfrm flipH="1">
            <a:off x="1397675" y="3325800"/>
            <a:ext cx="1271700" cy="692100"/>
          </a:xfrm>
          <a:prstGeom prst="straightConnector1">
            <a:avLst/>
          </a:prstGeom>
          <a:noFill/>
          <a:ln cap="flat" cmpd="sng" w="19050">
            <a:solidFill>
              <a:srgbClr val="5271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2" name="Google Shape;312;p40"/>
          <p:cNvSpPr txBox="1"/>
          <p:nvPr/>
        </p:nvSpPr>
        <p:spPr>
          <a:xfrm>
            <a:off x="676775" y="4017900"/>
            <a:ext cx="1441800" cy="674700"/>
          </a:xfrm>
          <a:prstGeom prst="rect">
            <a:avLst/>
          </a:prstGeom>
          <a:solidFill>
            <a:srgbClr val="5271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Hylie: </a:t>
            </a:r>
            <a:r>
              <a:rPr lang="en-GB" sz="12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Would rather hop after a bunny than a </a:t>
            </a:r>
            <a:r>
              <a:rPr lang="en-GB" sz="12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kangaroo</a:t>
            </a:r>
            <a:endParaRPr sz="1050">
              <a:solidFill>
                <a:schemeClr val="lt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1"/>
          <p:cNvSpPr txBox="1"/>
          <p:nvPr/>
        </p:nvSpPr>
        <p:spPr>
          <a:xfrm>
            <a:off x="2480850" y="2314575"/>
            <a:ext cx="5515200" cy="15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900">
                <a:latin typeface="DM Sans"/>
                <a:ea typeface="DM Sans"/>
                <a:cs typeface="DM Sans"/>
                <a:sym typeface="DM Sans"/>
              </a:rPr>
              <a:t>Challenge Breakdown</a:t>
            </a:r>
            <a:r>
              <a:rPr b="1" i="0" lang="en-GB" sz="49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!</a:t>
            </a:r>
            <a:endParaRPr sz="300"/>
          </a:p>
        </p:txBody>
      </p:sp>
      <p:sp>
        <p:nvSpPr>
          <p:cNvPr id="318" name="Google Shape;318;p41"/>
          <p:cNvSpPr txBox="1"/>
          <p:nvPr/>
        </p:nvSpPr>
        <p:spPr>
          <a:xfrm>
            <a:off x="5582014" y="1452110"/>
            <a:ext cx="1347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Are you ready?</a:t>
            </a:r>
            <a:endParaRPr sz="700"/>
          </a:p>
        </p:txBody>
      </p:sp>
      <p:sp>
        <p:nvSpPr>
          <p:cNvPr id="319" name="Google Shape;319;p41"/>
          <p:cNvSpPr txBox="1"/>
          <p:nvPr/>
        </p:nvSpPr>
        <p:spPr>
          <a:xfrm>
            <a:off x="514350" y="490538"/>
            <a:ext cx="196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DM Sans"/>
                <a:ea typeface="DM Sans"/>
                <a:cs typeface="DM Sans"/>
                <a:sym typeface="DM Sans"/>
              </a:rPr>
              <a:t>Startup Victoria</a:t>
            </a:r>
            <a:endParaRPr sz="700"/>
          </a:p>
        </p:txBody>
      </p:sp>
      <p:sp>
        <p:nvSpPr>
          <p:cNvPr id="320" name="Google Shape;320;p41"/>
          <p:cNvSpPr/>
          <p:nvPr/>
        </p:nvSpPr>
        <p:spPr>
          <a:xfrm>
            <a:off x="2605500" y="566750"/>
            <a:ext cx="1966500" cy="961500"/>
          </a:xfrm>
          <a:prstGeom prst="wedgeEllipseCallout">
            <a:avLst>
              <a:gd fmla="val -111206" name="adj1"/>
              <a:gd fmla="val 9025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Let's</a:t>
            </a:r>
            <a:r>
              <a:rPr lang="en-GB" sz="16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break it down!</a:t>
            </a:r>
            <a:endParaRPr sz="1600">
              <a:solidFill>
                <a:schemeClr val="lt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321" name="Google Shape;32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968" y="1636895"/>
            <a:ext cx="1347000" cy="2939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2"/>
          <p:cNvSpPr txBox="1"/>
          <p:nvPr/>
        </p:nvSpPr>
        <p:spPr>
          <a:xfrm>
            <a:off x="484800" y="157100"/>
            <a:ext cx="8174400" cy="526800"/>
          </a:xfrm>
          <a:prstGeom prst="rect">
            <a:avLst/>
          </a:prstGeom>
          <a:solidFill>
            <a:srgbClr val="5271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What’s the breakdown on our Challenge?</a:t>
            </a:r>
            <a:endParaRPr sz="30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27" name="Google Shape;327;p42"/>
          <p:cNvSpPr/>
          <p:nvPr/>
        </p:nvSpPr>
        <p:spPr>
          <a:xfrm>
            <a:off x="2553750" y="1041600"/>
            <a:ext cx="4036500" cy="30603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How can Startup Victoria enhance the </a:t>
            </a:r>
            <a:r>
              <a:rPr b="1" lang="en-GB" sz="2500" u="sng">
                <a:solidFill>
                  <a:schemeClr val="lt1"/>
                </a:solidFill>
                <a:highlight>
                  <a:srgbClr val="5271FF"/>
                </a:highlight>
                <a:latin typeface="League Spartan"/>
                <a:ea typeface="League Spartan"/>
                <a:cs typeface="League Spartan"/>
                <a:sym typeface="League Spartan"/>
              </a:rPr>
              <a:t>useability</a:t>
            </a:r>
            <a:r>
              <a:rPr lang="en-GB" sz="2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, </a:t>
            </a:r>
            <a:r>
              <a:rPr b="1" lang="en-GB" sz="2500" u="sng">
                <a:solidFill>
                  <a:schemeClr val="lt1"/>
                </a:solidFill>
                <a:highlight>
                  <a:srgbClr val="5271FF"/>
                </a:highlight>
                <a:latin typeface="League Spartan"/>
                <a:ea typeface="League Spartan"/>
                <a:cs typeface="League Spartan"/>
                <a:sym typeface="League Spartan"/>
              </a:rPr>
              <a:t>value</a:t>
            </a:r>
            <a:r>
              <a:rPr lang="en-GB" sz="2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and </a:t>
            </a:r>
            <a:r>
              <a:rPr b="1" lang="en-GB" sz="2500" u="sng">
                <a:solidFill>
                  <a:schemeClr val="lt1"/>
                </a:solidFill>
                <a:highlight>
                  <a:srgbClr val="5271FF"/>
                </a:highlight>
                <a:latin typeface="League Spartan"/>
                <a:ea typeface="League Spartan"/>
                <a:cs typeface="League Spartan"/>
                <a:sym typeface="League Spartan"/>
              </a:rPr>
              <a:t>impact</a:t>
            </a:r>
            <a:r>
              <a:rPr lang="en-GB" sz="2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of their digital professional member’s portal to better </a:t>
            </a:r>
            <a:r>
              <a:rPr b="1" lang="en-GB" sz="2500" u="sng">
                <a:solidFill>
                  <a:schemeClr val="lt1"/>
                </a:solidFill>
                <a:highlight>
                  <a:srgbClr val="5271FF"/>
                </a:highlight>
                <a:latin typeface="League Spartan"/>
                <a:ea typeface="League Spartan"/>
                <a:cs typeface="League Spartan"/>
                <a:sym typeface="League Spartan"/>
              </a:rPr>
              <a:t>support</a:t>
            </a:r>
            <a:r>
              <a:rPr lang="en-GB" sz="2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the </a:t>
            </a:r>
            <a:r>
              <a:rPr b="1" lang="en-GB" sz="2500" u="sng">
                <a:solidFill>
                  <a:schemeClr val="lt1"/>
                </a:solidFill>
                <a:highlight>
                  <a:srgbClr val="5271FF"/>
                </a:highlight>
                <a:latin typeface="League Spartan"/>
                <a:ea typeface="League Spartan"/>
                <a:cs typeface="League Spartan"/>
                <a:sym typeface="League Spartan"/>
              </a:rPr>
              <a:t>startup community</a:t>
            </a:r>
            <a:r>
              <a:rPr lang="en-GB" sz="2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across Australia?</a:t>
            </a:r>
            <a:endParaRPr sz="2500">
              <a:solidFill>
                <a:schemeClr val="lt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cxnSp>
        <p:nvCxnSpPr>
          <p:cNvPr id="328" name="Google Shape;328;p42"/>
          <p:cNvCxnSpPr>
            <a:endCxn id="329" idx="3"/>
          </p:cNvCxnSpPr>
          <p:nvPr/>
        </p:nvCxnSpPr>
        <p:spPr>
          <a:xfrm rot="10800000">
            <a:off x="1913175" y="1532250"/>
            <a:ext cx="1065300" cy="48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9" name="Google Shape;329;p42"/>
          <p:cNvSpPr/>
          <p:nvPr/>
        </p:nvSpPr>
        <p:spPr>
          <a:xfrm>
            <a:off x="612075" y="1063350"/>
            <a:ext cx="1301100" cy="93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000">
                <a:latin typeface="League Spartan"/>
                <a:ea typeface="League Spartan"/>
                <a:cs typeface="League Spartan"/>
                <a:sym typeface="League Spartan"/>
              </a:rPr>
              <a:t>Value</a:t>
            </a:r>
            <a:r>
              <a:rPr lang="en-GB" sz="1000">
                <a:latin typeface="League Spartan"/>
                <a:ea typeface="League Spartan"/>
                <a:cs typeface="League Spartan"/>
                <a:sym typeface="League Spartan"/>
              </a:rPr>
              <a:t>: tools, connections, resources, programs &amp; </a:t>
            </a:r>
            <a:r>
              <a:rPr lang="en-GB" sz="1000">
                <a:latin typeface="League Spartan"/>
                <a:ea typeface="League Spartan"/>
                <a:cs typeface="League Spartan"/>
                <a:sym typeface="League Spartan"/>
              </a:rPr>
              <a:t>opportunities.</a:t>
            </a:r>
            <a:endParaRPr sz="1000"/>
          </a:p>
        </p:txBody>
      </p:sp>
      <p:sp>
        <p:nvSpPr>
          <p:cNvPr id="330" name="Google Shape;330;p42"/>
          <p:cNvSpPr/>
          <p:nvPr/>
        </p:nvSpPr>
        <p:spPr>
          <a:xfrm>
            <a:off x="7144025" y="1085875"/>
            <a:ext cx="1742100" cy="79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000">
                <a:latin typeface="League Spartan"/>
                <a:ea typeface="League Spartan"/>
                <a:cs typeface="League Spartan"/>
                <a:sym typeface="League Spartan"/>
              </a:rPr>
              <a:t>Useability</a:t>
            </a:r>
            <a:r>
              <a:rPr lang="en-GB" sz="1000">
                <a:latin typeface="League Spartan"/>
                <a:ea typeface="League Spartan"/>
                <a:cs typeface="League Spartan"/>
                <a:sym typeface="League Spartan"/>
              </a:rPr>
              <a:t>: Clear &amp; </a:t>
            </a:r>
            <a:r>
              <a:rPr lang="en-GB" sz="1000">
                <a:latin typeface="League Spartan"/>
                <a:ea typeface="League Spartan"/>
                <a:cs typeface="League Spartan"/>
                <a:sym typeface="League Spartan"/>
              </a:rPr>
              <a:t>Intuitive</a:t>
            </a:r>
            <a:r>
              <a:rPr lang="en-GB" sz="1000">
                <a:latin typeface="League Spartan"/>
                <a:ea typeface="League Spartan"/>
                <a:cs typeface="League Spartan"/>
                <a:sym typeface="League Spartan"/>
              </a:rPr>
              <a:t> UI, Streamlined accessibility to features and </a:t>
            </a:r>
            <a:r>
              <a:rPr lang="en-GB" sz="1000">
                <a:latin typeface="League Spartan"/>
                <a:ea typeface="League Spartan"/>
                <a:cs typeface="League Spartan"/>
                <a:sym typeface="League Spartan"/>
              </a:rPr>
              <a:t>functionality</a:t>
            </a:r>
            <a:r>
              <a:rPr lang="en-GB" sz="1000">
                <a:latin typeface="League Spartan"/>
                <a:ea typeface="League Spartan"/>
                <a:cs typeface="League Spartan"/>
                <a:sym typeface="League Spartan"/>
              </a:rPr>
              <a:t> regardless of technical </a:t>
            </a:r>
            <a:r>
              <a:rPr lang="en-GB" sz="1000">
                <a:latin typeface="League Spartan"/>
                <a:ea typeface="League Spartan"/>
                <a:cs typeface="League Spartan"/>
                <a:sym typeface="League Spartan"/>
              </a:rPr>
              <a:t>proficiency.</a:t>
            </a:r>
            <a:endParaRPr sz="10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cxnSp>
        <p:nvCxnSpPr>
          <p:cNvPr id="331" name="Google Shape;331;p42"/>
          <p:cNvCxnSpPr>
            <a:endCxn id="330" idx="1"/>
          </p:cNvCxnSpPr>
          <p:nvPr/>
        </p:nvCxnSpPr>
        <p:spPr>
          <a:xfrm flipH="1" rot="10800000">
            <a:off x="6054425" y="1483375"/>
            <a:ext cx="1089600" cy="26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2" name="Google Shape;332;p42"/>
          <p:cNvSpPr/>
          <p:nvPr/>
        </p:nvSpPr>
        <p:spPr>
          <a:xfrm>
            <a:off x="6990825" y="2282850"/>
            <a:ext cx="1742100" cy="93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000">
                <a:latin typeface="League Spartan"/>
                <a:ea typeface="League Spartan"/>
                <a:cs typeface="League Spartan"/>
                <a:sym typeface="League Spartan"/>
              </a:rPr>
              <a:t>Impact</a:t>
            </a:r>
            <a:r>
              <a:rPr lang="en-GB" sz="1000">
                <a:latin typeface="League Spartan"/>
                <a:ea typeface="League Spartan"/>
                <a:cs typeface="League Spartan"/>
                <a:sym typeface="League Spartan"/>
              </a:rPr>
              <a:t>: </a:t>
            </a:r>
            <a:r>
              <a:rPr lang="en-GB" sz="1000">
                <a:latin typeface="League Spartan"/>
                <a:ea typeface="League Spartan"/>
                <a:cs typeface="League Spartan"/>
                <a:sym typeface="League Spartan"/>
              </a:rPr>
              <a:t>Measurable</a:t>
            </a:r>
            <a:r>
              <a:rPr lang="en-GB" sz="1000">
                <a:latin typeface="League Spartan"/>
                <a:ea typeface="League Spartan"/>
                <a:cs typeface="League Spartan"/>
                <a:sym typeface="League Spartan"/>
              </a:rPr>
              <a:t> results of benefits able to be achieved through utilisation.</a:t>
            </a:r>
            <a:endParaRPr sz="10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33" name="Google Shape;333;p42"/>
          <p:cNvSpPr/>
          <p:nvPr/>
        </p:nvSpPr>
        <p:spPr>
          <a:xfrm>
            <a:off x="5339850" y="4218750"/>
            <a:ext cx="1155300" cy="79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000">
                <a:latin typeface="League Spartan"/>
                <a:ea typeface="League Spartan"/>
                <a:cs typeface="League Spartan"/>
                <a:sym typeface="League Spartan"/>
              </a:rPr>
              <a:t>Support</a:t>
            </a:r>
            <a:r>
              <a:rPr lang="en-GB" sz="1000">
                <a:latin typeface="League Spartan"/>
                <a:ea typeface="League Spartan"/>
                <a:cs typeface="League Spartan"/>
                <a:sym typeface="League Spartan"/>
              </a:rPr>
              <a:t>: Guide to help grow and establish.</a:t>
            </a:r>
            <a:endParaRPr sz="10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34" name="Google Shape;334;p42"/>
          <p:cNvSpPr/>
          <p:nvPr/>
        </p:nvSpPr>
        <p:spPr>
          <a:xfrm>
            <a:off x="207825" y="3656350"/>
            <a:ext cx="2062800" cy="93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000">
                <a:latin typeface="League Spartan"/>
                <a:ea typeface="League Spartan"/>
                <a:cs typeface="League Spartan"/>
                <a:sym typeface="League Spartan"/>
              </a:rPr>
              <a:t>Startup Community Target Demographic</a:t>
            </a:r>
            <a:r>
              <a:rPr lang="en-GB" sz="1000">
                <a:latin typeface="League Spartan"/>
                <a:ea typeface="League Spartan"/>
                <a:cs typeface="League Spartan"/>
                <a:sym typeface="League Spartan"/>
              </a:rPr>
              <a:t>: Entrepreneurs &amp; Startup Founders, Industry Partners (venture capitalist), </a:t>
            </a:r>
            <a:r>
              <a:rPr lang="en-GB" sz="1000">
                <a:latin typeface="League Spartan"/>
                <a:ea typeface="League Spartan"/>
                <a:cs typeface="League Spartan"/>
                <a:sym typeface="League Spartan"/>
              </a:rPr>
              <a:t>Aspiring</a:t>
            </a:r>
            <a:r>
              <a:rPr lang="en-GB" sz="1000">
                <a:latin typeface="League Spartan"/>
                <a:ea typeface="League Spartan"/>
                <a:cs typeface="League Spartan"/>
                <a:sym typeface="League Spartan"/>
              </a:rPr>
              <a:t> entrepreneurs.</a:t>
            </a:r>
            <a:endParaRPr sz="1000"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 </a:t>
            </a:r>
            <a:endParaRPr sz="1000"/>
          </a:p>
        </p:txBody>
      </p:sp>
      <p:cxnSp>
        <p:nvCxnSpPr>
          <p:cNvPr id="335" name="Google Shape;335;p42"/>
          <p:cNvCxnSpPr>
            <a:endCxn id="334" idx="3"/>
          </p:cNvCxnSpPr>
          <p:nvPr/>
        </p:nvCxnSpPr>
        <p:spPr>
          <a:xfrm flipH="1">
            <a:off x="2270625" y="3632950"/>
            <a:ext cx="1036500" cy="49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6" name="Google Shape;336;p42"/>
          <p:cNvCxnSpPr>
            <a:endCxn id="333" idx="0"/>
          </p:cNvCxnSpPr>
          <p:nvPr/>
        </p:nvCxnSpPr>
        <p:spPr>
          <a:xfrm>
            <a:off x="5528100" y="3172650"/>
            <a:ext cx="389400" cy="104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7" name="Google Shape;337;p42"/>
          <p:cNvCxnSpPr>
            <a:endCxn id="332" idx="1"/>
          </p:cNvCxnSpPr>
          <p:nvPr/>
        </p:nvCxnSpPr>
        <p:spPr>
          <a:xfrm>
            <a:off x="5278425" y="2327550"/>
            <a:ext cx="1712400" cy="42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3"/>
          <p:cNvSpPr txBox="1"/>
          <p:nvPr/>
        </p:nvSpPr>
        <p:spPr>
          <a:xfrm>
            <a:off x="1191500" y="2023625"/>
            <a:ext cx="5515200" cy="3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GB" sz="4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Let's map Problem, System &amp; Stakeholders!</a:t>
            </a:r>
            <a:endParaRPr sz="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3" name="Google Shape;343;p43"/>
          <p:cNvSpPr txBox="1"/>
          <p:nvPr/>
        </p:nvSpPr>
        <p:spPr>
          <a:xfrm>
            <a:off x="5582014" y="1452110"/>
            <a:ext cx="1347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Are you ready?</a:t>
            </a:r>
            <a:endParaRPr sz="700"/>
          </a:p>
        </p:txBody>
      </p:sp>
      <p:sp>
        <p:nvSpPr>
          <p:cNvPr id="344" name="Google Shape;344;p43"/>
          <p:cNvSpPr txBox="1"/>
          <p:nvPr/>
        </p:nvSpPr>
        <p:spPr>
          <a:xfrm>
            <a:off x="514350" y="490538"/>
            <a:ext cx="196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DM Sans"/>
                <a:ea typeface="DM Sans"/>
                <a:cs typeface="DM Sans"/>
                <a:sym typeface="DM Sans"/>
              </a:rPr>
              <a:t>Startup Victoria</a:t>
            </a:r>
            <a:endParaRPr sz="700"/>
          </a:p>
        </p:txBody>
      </p:sp>
      <p:pic>
        <p:nvPicPr>
          <p:cNvPr id="345" name="Google Shape;34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6929026" y="873954"/>
            <a:ext cx="1347000" cy="3760671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3"/>
          <p:cNvSpPr/>
          <p:nvPr/>
        </p:nvSpPr>
        <p:spPr>
          <a:xfrm>
            <a:off x="4027950" y="140975"/>
            <a:ext cx="2961600" cy="1024800"/>
          </a:xfrm>
          <a:prstGeom prst="cloudCallout">
            <a:avLst>
              <a:gd fmla="val 62003" name="adj1"/>
              <a:gd fmla="val 53771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Mapping is a great visual tool!</a:t>
            </a:r>
            <a:endParaRPr sz="1700">
              <a:solidFill>
                <a:schemeClr val="lt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8200" y="39500"/>
            <a:ext cx="9222200" cy="5103124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4"/>
          <p:cNvSpPr txBox="1"/>
          <p:nvPr/>
        </p:nvSpPr>
        <p:spPr>
          <a:xfrm>
            <a:off x="6920825" y="93000"/>
            <a:ext cx="1977000" cy="499500"/>
          </a:xfrm>
          <a:prstGeom prst="rect">
            <a:avLst/>
          </a:prstGeom>
          <a:solidFill>
            <a:srgbClr val="5271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Let’s Map!</a:t>
            </a:r>
            <a:endParaRPr sz="23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5"/>
          <p:cNvSpPr txBox="1"/>
          <p:nvPr/>
        </p:nvSpPr>
        <p:spPr>
          <a:xfrm>
            <a:off x="912050" y="1138325"/>
            <a:ext cx="55152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600">
                <a:latin typeface="League Spartan"/>
                <a:ea typeface="League Spartan"/>
                <a:cs typeface="League Spartan"/>
                <a:sym typeface="League Spartan"/>
              </a:rPr>
              <a:t>Jeremiah’s Suit Store (Storyboarding)</a:t>
            </a:r>
            <a:endParaRPr sz="200"/>
          </a:p>
        </p:txBody>
      </p:sp>
      <p:sp>
        <p:nvSpPr>
          <p:cNvPr id="358" name="Google Shape;358;p45"/>
          <p:cNvSpPr txBox="1"/>
          <p:nvPr/>
        </p:nvSpPr>
        <p:spPr>
          <a:xfrm>
            <a:off x="514350" y="490538"/>
            <a:ext cx="196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DM Sans"/>
                <a:ea typeface="DM Sans"/>
                <a:cs typeface="DM Sans"/>
                <a:sym typeface="DM Sans"/>
              </a:rPr>
              <a:t>Startup Victoria</a:t>
            </a:r>
            <a:endParaRPr sz="700"/>
          </a:p>
        </p:txBody>
      </p:sp>
      <p:pic>
        <p:nvPicPr>
          <p:cNvPr id="359" name="Google Shape;35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300" y="1628475"/>
            <a:ext cx="4852949" cy="351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